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146" autoAdjust="0"/>
    <p:restoredTop sz="94610"/>
  </p:normalViewPr>
  <p:slideViewPr>
    <p:cSldViewPr snapToGrid="0" snapToObjects="1">
      <p:cViewPr>
        <p:scale>
          <a:sx n="210" d="100"/>
          <a:sy n="210" d="100"/>
        </p:scale>
        <p:origin x="638" y="4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30267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838"/>
        </a:solidFill>
        <a:effectLst/>
      </p:bgPr>
    </p:bg>
    <p:spTree>
      <p:nvGrpSpPr>
        <p:cNvPr id="1" name=""/>
        <p:cNvGrpSpPr/>
        <p:nvPr/>
      </p:nvGrpSpPr>
      <p:grpSpPr>
        <a:xfrm>
          <a:off x="0" y="0"/>
          <a:ext cx="0" cy="0"/>
          <a:chOff x="0" y="0"/>
          <a:chExt cx="0" cy="0"/>
        </a:xfrm>
      </p:grpSpPr>
      <p:sp>
        <p:nvSpPr>
          <p:cNvPr id="2" name="Shape 0"/>
          <p:cNvSpPr/>
          <p:nvPr/>
        </p:nvSpPr>
        <p:spPr>
          <a:xfrm>
            <a:off x="0" y="0"/>
            <a:ext cx="137160" cy="5143500"/>
          </a:xfrm>
          <a:prstGeom prst="rect">
            <a:avLst/>
          </a:prstGeom>
          <a:solidFill>
            <a:srgbClr val="D4A843"/>
          </a:solidFill>
          <a:ln/>
        </p:spPr>
      </p:sp>
      <p:sp>
        <p:nvSpPr>
          <p:cNvPr id="3" name="Text 1"/>
          <p:cNvSpPr/>
          <p:nvPr/>
        </p:nvSpPr>
        <p:spPr>
          <a:xfrm>
            <a:off x="457200" y="914400"/>
            <a:ext cx="8229600" cy="365760"/>
          </a:xfrm>
          <a:prstGeom prst="rect">
            <a:avLst/>
          </a:prstGeom>
          <a:noFill/>
          <a:ln/>
        </p:spPr>
        <p:txBody>
          <a:bodyPr wrap="square" rtlCol="0" anchor="ctr"/>
          <a:lstStyle/>
          <a:p>
            <a:pPr marL="0" indent="0" algn="ctr">
              <a:buNone/>
            </a:pPr>
            <a:r>
              <a:rPr lang="en-US" sz="1400" kern="0" spc="400" dirty="0">
                <a:solidFill>
                  <a:srgbClr val="8899AA"/>
                </a:solidFill>
                <a:latin typeface="Arial" pitchFamily="34" charset="0"/>
                <a:ea typeface="Arial" pitchFamily="34" charset="-122"/>
                <a:cs typeface="Arial" pitchFamily="34" charset="-120"/>
              </a:rPr>
              <a:t>L E V E L  4</a:t>
            </a:r>
            <a:endParaRPr lang="en-US" sz="1400" dirty="0"/>
          </a:p>
        </p:txBody>
      </p:sp>
      <p:sp>
        <p:nvSpPr>
          <p:cNvPr id="4" name="Text 2"/>
          <p:cNvSpPr/>
          <p:nvPr/>
        </p:nvSpPr>
        <p:spPr>
          <a:xfrm>
            <a:off x="457200" y="1280160"/>
            <a:ext cx="8229600" cy="2011680"/>
          </a:xfrm>
          <a:prstGeom prst="rect">
            <a:avLst/>
          </a:prstGeom>
          <a:noFill/>
          <a:ln/>
        </p:spPr>
        <p:txBody>
          <a:bodyPr wrap="square" rtlCol="0" anchor="ctr"/>
          <a:lstStyle/>
          <a:p>
            <a:pPr marL="0" indent="0" algn="ctr">
              <a:lnSpc>
                <a:spcPct val="95000"/>
              </a:lnSpc>
              <a:buNone/>
            </a:pPr>
            <a:r>
              <a:rPr lang="en-US" sz="6000" b="1" dirty="0">
                <a:solidFill>
                  <a:srgbClr val="FFFFFF"/>
                </a:solidFill>
                <a:latin typeface="Arial Black" pitchFamily="34" charset="0"/>
                <a:ea typeface="Arial Black" pitchFamily="34" charset="-122"/>
                <a:cs typeface="Arial Black" pitchFamily="34" charset="-120"/>
              </a:rPr>
              <a:t>MONEY RISK</a:t>
            </a:r>
            <a:endParaRPr lang="en-US" sz="6000" dirty="0"/>
          </a:p>
          <a:p>
            <a:pPr marL="0" indent="0" algn="ctr">
              <a:lnSpc>
                <a:spcPct val="95000"/>
              </a:lnSpc>
              <a:buNone/>
            </a:pPr>
            <a:r>
              <a:rPr lang="en-US" sz="6000" b="1" dirty="0">
                <a:solidFill>
                  <a:srgbClr val="FFFFFF"/>
                </a:solidFill>
                <a:latin typeface="Arial Black" pitchFamily="34" charset="0"/>
                <a:ea typeface="Arial Black" pitchFamily="34" charset="-122"/>
                <a:cs typeface="Arial Black" pitchFamily="34" charset="-120"/>
              </a:rPr>
              <a:t>MANAGEMENT</a:t>
            </a:r>
            <a:endParaRPr lang="en-US" sz="6000" dirty="0"/>
          </a:p>
        </p:txBody>
      </p:sp>
      <p:sp>
        <p:nvSpPr>
          <p:cNvPr id="5" name="Text 3"/>
          <p:cNvSpPr/>
          <p:nvPr/>
        </p:nvSpPr>
        <p:spPr>
          <a:xfrm>
            <a:off x="914400" y="3291840"/>
            <a:ext cx="7315200" cy="731520"/>
          </a:xfrm>
          <a:prstGeom prst="rect">
            <a:avLst/>
          </a:prstGeom>
          <a:noFill/>
          <a:ln/>
        </p:spPr>
        <p:txBody>
          <a:bodyPr wrap="square" rtlCol="0" anchor="ctr"/>
          <a:lstStyle/>
          <a:p>
            <a:pPr marL="0" indent="0" algn="ctr">
              <a:lnSpc>
                <a:spcPct val="140000"/>
              </a:lnSpc>
              <a:buNone/>
            </a:pPr>
            <a:r>
              <a:rPr lang="en-US" sz="1600" i="1" dirty="0">
                <a:solidFill>
                  <a:srgbClr val="C8D6E5"/>
                </a:solidFill>
                <a:latin typeface="Arial" pitchFamily="34" charset="0"/>
                <a:ea typeface="Arial" pitchFamily="34" charset="-122"/>
                <a:cs typeface="Arial" pitchFamily="34" charset="-120"/>
              </a:rPr>
              <a:t>Your edge is meaningless without capital to deploy it.</a:t>
            </a:r>
            <a:endParaRPr lang="en-US" sz="1600" dirty="0"/>
          </a:p>
          <a:p>
            <a:pPr marL="0" indent="0" algn="ctr">
              <a:lnSpc>
                <a:spcPct val="140000"/>
              </a:lnSpc>
              <a:buNone/>
            </a:pPr>
            <a:r>
              <a:rPr lang="en-US" sz="1600" i="1" dirty="0">
                <a:solidFill>
                  <a:srgbClr val="C8D6E5"/>
                </a:solidFill>
                <a:latin typeface="Arial" pitchFamily="34" charset="0"/>
                <a:ea typeface="Arial" pitchFamily="34" charset="-122"/>
                <a:cs typeface="Arial" pitchFamily="34" charset="-120"/>
              </a:rPr>
              <a:t>Risk management is the bridge between strategy and survival.</a:t>
            </a:r>
            <a:endParaRPr lang="en-US" sz="1600" dirty="0"/>
          </a:p>
        </p:txBody>
      </p:sp>
      <p:sp>
        <p:nvSpPr>
          <p:cNvPr id="6" name="Shape 4"/>
          <p:cNvSpPr/>
          <p:nvPr/>
        </p:nvSpPr>
        <p:spPr>
          <a:xfrm>
            <a:off x="777240" y="4206240"/>
            <a:ext cx="2377440" cy="502920"/>
          </a:xfrm>
          <a:prstGeom prst="rect">
            <a:avLst/>
          </a:prstGeom>
          <a:solidFill>
            <a:srgbClr val="2A4A3A"/>
          </a:solidFill>
          <a:ln w="6350">
            <a:solidFill>
              <a:srgbClr val="D4A843"/>
            </a:solidFill>
            <a:prstDash val="solid"/>
          </a:ln>
        </p:spPr>
      </p:sp>
      <p:sp>
        <p:nvSpPr>
          <p:cNvPr id="7" name="Text 5"/>
          <p:cNvSpPr/>
          <p:nvPr/>
        </p:nvSpPr>
        <p:spPr>
          <a:xfrm>
            <a:off x="777240" y="4206240"/>
            <a:ext cx="2377440" cy="502920"/>
          </a:xfrm>
          <a:prstGeom prst="rect">
            <a:avLst/>
          </a:prstGeom>
          <a:noFill/>
          <a:ln/>
        </p:spPr>
        <p:txBody>
          <a:bodyPr wrap="square" rtlCol="0" anchor="ctr"/>
          <a:lstStyle/>
          <a:p>
            <a:pPr marL="0" indent="0" algn="ctr">
              <a:buNone/>
            </a:pPr>
            <a:r>
              <a:rPr lang="en-US" sz="1200" dirty="0">
                <a:solidFill>
                  <a:srgbClr val="FFFFFF"/>
                </a:solidFill>
                <a:latin typeface="Arial" pitchFamily="34" charset="0"/>
                <a:ea typeface="Arial" pitchFamily="34" charset="-122"/>
                <a:cs typeface="Arial" pitchFamily="34" charset="-120"/>
              </a:rPr>
              <a:t>Capital Preservation</a:t>
            </a:r>
            <a:endParaRPr lang="en-US" sz="1200" dirty="0"/>
          </a:p>
        </p:txBody>
      </p:sp>
      <p:sp>
        <p:nvSpPr>
          <p:cNvPr id="8" name="Shape 6"/>
          <p:cNvSpPr/>
          <p:nvPr/>
        </p:nvSpPr>
        <p:spPr>
          <a:xfrm>
            <a:off x="3383280" y="4206240"/>
            <a:ext cx="2377440" cy="502920"/>
          </a:xfrm>
          <a:prstGeom prst="rect">
            <a:avLst/>
          </a:prstGeom>
          <a:solidFill>
            <a:srgbClr val="2A4A3A"/>
          </a:solidFill>
          <a:ln w="6350">
            <a:solidFill>
              <a:srgbClr val="D4A843"/>
            </a:solidFill>
            <a:prstDash val="solid"/>
          </a:ln>
        </p:spPr>
      </p:sp>
      <p:sp>
        <p:nvSpPr>
          <p:cNvPr id="9" name="Text 7"/>
          <p:cNvSpPr/>
          <p:nvPr/>
        </p:nvSpPr>
        <p:spPr>
          <a:xfrm>
            <a:off x="3383280" y="4206240"/>
            <a:ext cx="2377440" cy="502920"/>
          </a:xfrm>
          <a:prstGeom prst="rect">
            <a:avLst/>
          </a:prstGeom>
          <a:noFill/>
          <a:ln/>
        </p:spPr>
        <p:txBody>
          <a:bodyPr wrap="square" rtlCol="0" anchor="ctr"/>
          <a:lstStyle/>
          <a:p>
            <a:pPr marL="0" indent="0" algn="ctr">
              <a:buNone/>
            </a:pPr>
            <a:r>
              <a:rPr lang="en-US" sz="1200" dirty="0">
                <a:solidFill>
                  <a:srgbClr val="FFFFFF"/>
                </a:solidFill>
                <a:latin typeface="Arial" pitchFamily="34" charset="0"/>
                <a:ea typeface="Arial" pitchFamily="34" charset="-122"/>
                <a:cs typeface="Arial" pitchFamily="34" charset="-120"/>
              </a:rPr>
              <a:t>Position Sizing Rules</a:t>
            </a:r>
            <a:endParaRPr lang="en-US" sz="1200" dirty="0"/>
          </a:p>
        </p:txBody>
      </p:sp>
      <p:sp>
        <p:nvSpPr>
          <p:cNvPr id="10" name="Shape 8"/>
          <p:cNvSpPr/>
          <p:nvPr/>
        </p:nvSpPr>
        <p:spPr>
          <a:xfrm>
            <a:off x="5989320" y="4206240"/>
            <a:ext cx="2377440" cy="502920"/>
          </a:xfrm>
          <a:prstGeom prst="rect">
            <a:avLst/>
          </a:prstGeom>
          <a:solidFill>
            <a:srgbClr val="2A4A3A"/>
          </a:solidFill>
          <a:ln w="6350">
            <a:solidFill>
              <a:srgbClr val="D4A843"/>
            </a:solidFill>
            <a:prstDash val="solid"/>
          </a:ln>
        </p:spPr>
      </p:sp>
      <p:sp>
        <p:nvSpPr>
          <p:cNvPr id="11" name="Text 9"/>
          <p:cNvSpPr/>
          <p:nvPr/>
        </p:nvSpPr>
        <p:spPr>
          <a:xfrm>
            <a:off x="5989320" y="4206240"/>
            <a:ext cx="2377440" cy="502920"/>
          </a:xfrm>
          <a:prstGeom prst="rect">
            <a:avLst/>
          </a:prstGeom>
          <a:noFill/>
          <a:ln/>
        </p:spPr>
        <p:txBody>
          <a:bodyPr wrap="square" rtlCol="0" anchor="ctr"/>
          <a:lstStyle/>
          <a:p>
            <a:pPr marL="0" indent="0" algn="ctr">
              <a:buNone/>
            </a:pPr>
            <a:r>
              <a:rPr lang="en-US" sz="1200" dirty="0">
                <a:solidFill>
                  <a:srgbClr val="FFFFFF"/>
                </a:solidFill>
                <a:latin typeface="Arial" pitchFamily="34" charset="0"/>
                <a:ea typeface="Arial" pitchFamily="34" charset="-122"/>
                <a:cs typeface="Arial" pitchFamily="34" charset="-120"/>
              </a:rPr>
              <a:t>Stop-Loss Discipline</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1B2838"/>
        </a:solidFill>
        <a:effectLst/>
      </p:bgPr>
    </p:bg>
    <p:spTree>
      <p:nvGrpSpPr>
        <p:cNvPr id="1" name=""/>
        <p:cNvGrpSpPr/>
        <p:nvPr/>
      </p:nvGrpSpPr>
      <p:grpSpPr>
        <a:xfrm>
          <a:off x="0" y="0"/>
          <a:ext cx="0" cy="0"/>
          <a:chOff x="0" y="0"/>
          <a:chExt cx="0" cy="0"/>
        </a:xfrm>
      </p:grpSpPr>
      <p:sp>
        <p:nvSpPr>
          <p:cNvPr id="2" name="Text 0"/>
          <p:cNvSpPr/>
          <p:nvPr/>
        </p:nvSpPr>
        <p:spPr>
          <a:xfrm>
            <a:off x="365760" y="182880"/>
            <a:ext cx="3657600" cy="274320"/>
          </a:xfrm>
          <a:prstGeom prst="rect">
            <a:avLst/>
          </a:prstGeom>
          <a:noFill/>
          <a:ln/>
        </p:spPr>
        <p:txBody>
          <a:bodyPr wrap="square" rtlCol="0" anchor="ctr"/>
          <a:lstStyle/>
          <a:p>
            <a:pPr marL="0" indent="0">
              <a:buNone/>
            </a:pPr>
            <a:r>
              <a:rPr lang="en-US" sz="1000" kern="0" spc="400" dirty="0">
                <a:solidFill>
                  <a:srgbClr val="D4A843"/>
                </a:solidFill>
                <a:latin typeface="Arial" pitchFamily="34" charset="0"/>
                <a:ea typeface="Arial" pitchFamily="34" charset="-122"/>
                <a:cs typeface="Arial" pitchFamily="34" charset="-120"/>
              </a:rPr>
              <a:t>L E V E L  4</a:t>
            </a:r>
            <a:endParaRPr lang="en-US" sz="1000" dirty="0"/>
          </a:p>
        </p:txBody>
      </p:sp>
      <p:sp>
        <p:nvSpPr>
          <p:cNvPr id="3" name="Text 1"/>
          <p:cNvSpPr/>
          <p:nvPr/>
        </p:nvSpPr>
        <p:spPr>
          <a:xfrm>
            <a:off x="365760" y="411480"/>
            <a:ext cx="5486400" cy="320040"/>
          </a:xfrm>
          <a:prstGeom prst="rect">
            <a:avLst/>
          </a:prstGeom>
          <a:noFill/>
          <a:ln/>
        </p:spPr>
        <p:txBody>
          <a:bodyPr wrap="square" rtlCol="0" anchor="ctr"/>
          <a:lstStyle/>
          <a:p>
            <a:pPr marL="0" indent="0">
              <a:buNone/>
            </a:pPr>
            <a:r>
              <a:rPr lang="en-US" sz="1400" b="1" dirty="0">
                <a:solidFill>
                  <a:srgbClr val="FFFFFF"/>
                </a:solidFill>
                <a:latin typeface="Arial Black" pitchFamily="34" charset="0"/>
                <a:ea typeface="Arial Black" pitchFamily="34" charset="-122"/>
                <a:cs typeface="Arial Black" pitchFamily="34" charset="-120"/>
              </a:rPr>
              <a:t>MONEY RISK MANAGEMENT</a:t>
            </a:r>
            <a:endParaRPr lang="en-US" sz="1400" dirty="0"/>
          </a:p>
        </p:txBody>
      </p:sp>
      <p:sp>
        <p:nvSpPr>
          <p:cNvPr id="4" name="Text 2"/>
          <p:cNvSpPr/>
          <p:nvPr/>
        </p:nvSpPr>
        <p:spPr>
          <a:xfrm>
            <a:off x="365760" y="685800"/>
            <a:ext cx="7772400" cy="457200"/>
          </a:xfrm>
          <a:prstGeom prst="rect">
            <a:avLst/>
          </a:prstGeom>
          <a:noFill/>
          <a:ln/>
        </p:spPr>
        <p:txBody>
          <a:bodyPr wrap="square" lIns="0" tIns="0" rIns="0" bIns="0" rtlCol="0" anchor="ctr"/>
          <a:lstStyle/>
          <a:p>
            <a:pPr marL="0" indent="0">
              <a:buNone/>
            </a:pPr>
            <a:r>
              <a:rPr lang="en-US" sz="2600" b="1" dirty="0">
                <a:solidFill>
                  <a:srgbClr val="FFFFFF"/>
                </a:solidFill>
                <a:latin typeface="Arial Black" pitchFamily="34" charset="0"/>
                <a:ea typeface="Arial Black" pitchFamily="34" charset="-122"/>
                <a:cs typeface="Arial Black" pitchFamily="34" charset="-120"/>
              </a:rPr>
              <a:t>Single-Setup Portfolio Mitigation</a:t>
            </a:r>
            <a:endParaRPr lang="en-US" sz="2600" dirty="0"/>
          </a:p>
        </p:txBody>
      </p:sp>
      <p:sp>
        <p:nvSpPr>
          <p:cNvPr id="5" name="Shape 3"/>
          <p:cNvSpPr/>
          <p:nvPr/>
        </p:nvSpPr>
        <p:spPr>
          <a:xfrm>
            <a:off x="365760" y="1170432"/>
            <a:ext cx="8412480" cy="0"/>
          </a:xfrm>
          <a:prstGeom prst="line">
            <a:avLst/>
          </a:prstGeom>
          <a:noFill/>
          <a:ln w="25400">
            <a:solidFill>
              <a:srgbClr val="D4A843"/>
            </a:solidFill>
            <a:prstDash val="solid"/>
          </a:ln>
        </p:spPr>
      </p:sp>
      <p:sp>
        <p:nvSpPr>
          <p:cNvPr id="6" name="Text 4"/>
          <p:cNvSpPr/>
          <p:nvPr/>
        </p:nvSpPr>
        <p:spPr>
          <a:xfrm>
            <a:off x="8229600" y="182880"/>
            <a:ext cx="548640" cy="274320"/>
          </a:xfrm>
          <a:prstGeom prst="rect">
            <a:avLst/>
          </a:prstGeom>
          <a:noFill/>
          <a:ln/>
        </p:spPr>
        <p:txBody>
          <a:bodyPr wrap="square" rtlCol="0" anchor="ctr"/>
          <a:lstStyle/>
          <a:p>
            <a:pPr marL="0" indent="0" algn="ctr">
              <a:buNone/>
            </a:pPr>
            <a:r>
              <a:rPr lang="en-US" sz="1800" dirty="0">
                <a:solidFill>
                  <a:srgbClr val="E8A838"/>
                </a:solidFill>
                <a:latin typeface="Arial" pitchFamily="34" charset="0"/>
                <a:ea typeface="Arial" pitchFamily="34" charset="-122"/>
                <a:cs typeface="Arial" pitchFamily="34" charset="-120"/>
              </a:rPr>
              <a:t>▲</a:t>
            </a:r>
            <a:endParaRPr lang="en-US" sz="1800" dirty="0"/>
          </a:p>
        </p:txBody>
      </p:sp>
      <p:sp>
        <p:nvSpPr>
          <p:cNvPr id="7" name="Text 5"/>
          <p:cNvSpPr/>
          <p:nvPr/>
        </p:nvSpPr>
        <p:spPr>
          <a:xfrm>
            <a:off x="8046720" y="457200"/>
            <a:ext cx="914400" cy="228600"/>
          </a:xfrm>
          <a:prstGeom prst="rect">
            <a:avLst/>
          </a:prstGeom>
          <a:noFill/>
          <a:ln/>
        </p:spPr>
        <p:txBody>
          <a:bodyPr wrap="square" rtlCol="0" anchor="ctr"/>
          <a:lstStyle/>
          <a:p>
            <a:pPr marL="0" indent="0" algn="ctr">
              <a:buNone/>
            </a:pPr>
            <a:r>
              <a:rPr lang="en-US" sz="800" kern="0" spc="200" dirty="0">
                <a:solidFill>
                  <a:srgbClr val="E8A838"/>
                </a:solidFill>
                <a:latin typeface="Arial" pitchFamily="34" charset="0"/>
                <a:ea typeface="Arial" pitchFamily="34" charset="-122"/>
                <a:cs typeface="Arial" pitchFamily="34" charset="-120"/>
              </a:rPr>
              <a:t>PROFITS</a:t>
            </a:r>
            <a:endParaRPr lang="en-US" sz="800" dirty="0"/>
          </a:p>
        </p:txBody>
      </p:sp>
      <p:sp>
        <p:nvSpPr>
          <p:cNvPr id="8" name="Text 6"/>
          <p:cNvSpPr/>
          <p:nvPr/>
        </p:nvSpPr>
        <p:spPr>
          <a:xfrm>
            <a:off x="365760" y="1261872"/>
            <a:ext cx="8412480" cy="411480"/>
          </a:xfrm>
          <a:prstGeom prst="rect">
            <a:avLst/>
          </a:prstGeom>
          <a:noFill/>
          <a:ln/>
        </p:spPr>
        <p:txBody>
          <a:bodyPr wrap="square" rtlCol="0" anchor="ctr"/>
          <a:lstStyle/>
          <a:p>
            <a:pPr marL="0" indent="0">
              <a:lnSpc>
                <a:spcPct val="115000"/>
              </a:lnSpc>
              <a:buNone/>
            </a:pPr>
            <a:r>
              <a:rPr lang="en-US" sz="1050" i="1" dirty="0">
                <a:solidFill>
                  <a:srgbClr val="C8D6E5"/>
                </a:solidFill>
                <a:latin typeface="Arial" pitchFamily="34" charset="0"/>
                <a:ea typeface="Arial" pitchFamily="34" charset="-122"/>
                <a:cs typeface="Arial" pitchFamily="34" charset="-120"/>
              </a:rPr>
              <a:t>Running one core setup across multiple positions is common and can be highly effective — but it demands deliberate risk mitigation at the portfolio level. These strategies reduce correlated blowout risk while letting your edge compound.</a:t>
            </a:r>
            <a:endParaRPr lang="en-US" sz="1050" dirty="0"/>
          </a:p>
        </p:txBody>
      </p:sp>
      <p:sp>
        <p:nvSpPr>
          <p:cNvPr id="9" name="Shape 7"/>
          <p:cNvSpPr/>
          <p:nvPr/>
        </p:nvSpPr>
        <p:spPr>
          <a:xfrm>
            <a:off x="365760" y="1828800"/>
            <a:ext cx="2697480" cy="1325880"/>
          </a:xfrm>
          <a:prstGeom prst="rect">
            <a:avLst/>
          </a:prstGeom>
          <a:solidFill>
            <a:srgbClr val="1F3044"/>
          </a:solidFill>
          <a:ln w="6350">
            <a:solidFill>
              <a:srgbClr val="2A4060"/>
            </a:solidFill>
            <a:prstDash val="solid"/>
          </a:ln>
        </p:spPr>
      </p:sp>
      <p:sp>
        <p:nvSpPr>
          <p:cNvPr id="10" name="Text 8"/>
          <p:cNvSpPr/>
          <p:nvPr/>
        </p:nvSpPr>
        <p:spPr>
          <a:xfrm>
            <a:off x="502920" y="1901952"/>
            <a:ext cx="2423160" cy="201168"/>
          </a:xfrm>
          <a:prstGeom prst="rect">
            <a:avLst/>
          </a:prstGeom>
          <a:noFill/>
          <a:ln/>
        </p:spPr>
        <p:txBody>
          <a:bodyPr wrap="square" rtlCol="0" anchor="ctr"/>
          <a:lstStyle/>
          <a:p>
            <a:pPr marL="0" indent="0">
              <a:buNone/>
            </a:pPr>
            <a:r>
              <a:rPr lang="en-US" sz="1100" b="1" dirty="0">
                <a:solidFill>
                  <a:srgbClr val="27AE60"/>
                </a:solidFill>
                <a:latin typeface="Arial Black" pitchFamily="34" charset="0"/>
                <a:ea typeface="Arial Black" pitchFamily="34" charset="-122"/>
                <a:cs typeface="Arial Black" pitchFamily="34" charset="-120"/>
              </a:rPr>
              <a:t>Uncorrelated Assets</a:t>
            </a:r>
            <a:endParaRPr lang="en-US" sz="1100" dirty="0"/>
          </a:p>
        </p:txBody>
      </p:sp>
      <p:sp>
        <p:nvSpPr>
          <p:cNvPr id="11" name="Text 9"/>
          <p:cNvSpPr/>
          <p:nvPr/>
        </p:nvSpPr>
        <p:spPr>
          <a:xfrm>
            <a:off x="502920" y="2121408"/>
            <a:ext cx="2423160" cy="941832"/>
          </a:xfrm>
          <a:prstGeom prst="rect">
            <a:avLst/>
          </a:prstGeom>
          <a:noFill/>
          <a:ln/>
        </p:spPr>
        <p:txBody>
          <a:bodyPr wrap="square" rtlCol="0" anchor="t"/>
          <a:lstStyle/>
          <a:p>
            <a:pPr marL="0" indent="0">
              <a:lnSpc>
                <a:spcPct val="115000"/>
              </a:lnSpc>
              <a:buNone/>
            </a:pPr>
            <a:r>
              <a:rPr lang="en-US" sz="850" dirty="0">
                <a:solidFill>
                  <a:srgbClr val="C8D6E5"/>
                </a:solidFill>
                <a:latin typeface="Arial" pitchFamily="34" charset="0"/>
                <a:ea typeface="Arial" pitchFamily="34" charset="-122"/>
                <a:cs typeface="Arial" pitchFamily="34" charset="-120"/>
              </a:rPr>
              <a:t>Spread positions across asset types that don't move together — equities, commodities, forex, or different sectors. If your setup works on SPY, GOLD, and EURUSD simultaneously, a single market shock won't hit all three the same way.</a:t>
            </a:r>
            <a:endParaRPr lang="en-US" sz="850" dirty="0"/>
          </a:p>
        </p:txBody>
      </p:sp>
      <p:sp>
        <p:nvSpPr>
          <p:cNvPr id="12" name="Shape 10"/>
          <p:cNvSpPr/>
          <p:nvPr/>
        </p:nvSpPr>
        <p:spPr>
          <a:xfrm>
            <a:off x="3172968" y="1828800"/>
            <a:ext cx="2697480" cy="1325880"/>
          </a:xfrm>
          <a:prstGeom prst="rect">
            <a:avLst/>
          </a:prstGeom>
          <a:solidFill>
            <a:srgbClr val="1F3044"/>
          </a:solidFill>
          <a:ln w="6350">
            <a:solidFill>
              <a:srgbClr val="2A4060"/>
            </a:solidFill>
            <a:prstDash val="solid"/>
          </a:ln>
        </p:spPr>
      </p:sp>
      <p:sp>
        <p:nvSpPr>
          <p:cNvPr id="13" name="Text 11"/>
          <p:cNvSpPr/>
          <p:nvPr/>
        </p:nvSpPr>
        <p:spPr>
          <a:xfrm>
            <a:off x="3310128" y="1901952"/>
            <a:ext cx="2423160" cy="201168"/>
          </a:xfrm>
          <a:prstGeom prst="rect">
            <a:avLst/>
          </a:prstGeom>
          <a:noFill/>
          <a:ln/>
        </p:spPr>
        <p:txBody>
          <a:bodyPr wrap="square" rtlCol="0" anchor="ctr"/>
          <a:lstStyle/>
          <a:p>
            <a:pPr marL="0" indent="0">
              <a:buNone/>
            </a:pPr>
            <a:r>
              <a:rPr lang="en-US" sz="1100" b="1" dirty="0">
                <a:solidFill>
                  <a:srgbClr val="27AE60"/>
                </a:solidFill>
                <a:latin typeface="Arial Black" pitchFamily="34" charset="0"/>
                <a:ea typeface="Arial Black" pitchFamily="34" charset="-122"/>
                <a:cs typeface="Arial Black" pitchFamily="34" charset="-120"/>
              </a:rPr>
              <a:t>Scale Out of Winners</a:t>
            </a:r>
            <a:endParaRPr lang="en-US" sz="1100" dirty="0"/>
          </a:p>
        </p:txBody>
      </p:sp>
      <p:sp>
        <p:nvSpPr>
          <p:cNvPr id="14" name="Text 12"/>
          <p:cNvSpPr/>
          <p:nvPr/>
        </p:nvSpPr>
        <p:spPr>
          <a:xfrm>
            <a:off x="3310128" y="2121408"/>
            <a:ext cx="2423160" cy="941832"/>
          </a:xfrm>
          <a:prstGeom prst="rect">
            <a:avLst/>
          </a:prstGeom>
          <a:noFill/>
          <a:ln/>
        </p:spPr>
        <p:txBody>
          <a:bodyPr wrap="square" rtlCol="0" anchor="t"/>
          <a:lstStyle/>
          <a:p>
            <a:pPr marL="0" indent="0">
              <a:lnSpc>
                <a:spcPct val="115000"/>
              </a:lnSpc>
              <a:buNone/>
            </a:pPr>
            <a:r>
              <a:rPr lang="en-US" sz="850" dirty="0">
                <a:solidFill>
                  <a:srgbClr val="C8D6E5"/>
                </a:solidFill>
                <a:latin typeface="Arial" pitchFamily="34" charset="0"/>
                <a:ea typeface="Arial" pitchFamily="34" charset="-122"/>
                <a:cs typeface="Arial" pitchFamily="34" charset="-120"/>
              </a:rPr>
              <a:t>Take partial profits at defined levels (e.g. 50% off at 1R, let the rest run). This locks in gains, reduces open exposure, and converts risk into house money — your remaining position is now a free trade funded by realized profit.</a:t>
            </a:r>
            <a:endParaRPr lang="en-US" sz="850" dirty="0"/>
          </a:p>
        </p:txBody>
      </p:sp>
      <p:sp>
        <p:nvSpPr>
          <p:cNvPr id="15" name="Shape 13"/>
          <p:cNvSpPr/>
          <p:nvPr/>
        </p:nvSpPr>
        <p:spPr>
          <a:xfrm>
            <a:off x="5980176" y="1828800"/>
            <a:ext cx="2697480" cy="1325880"/>
          </a:xfrm>
          <a:prstGeom prst="rect">
            <a:avLst/>
          </a:prstGeom>
          <a:solidFill>
            <a:srgbClr val="1F3044"/>
          </a:solidFill>
          <a:ln w="6350">
            <a:solidFill>
              <a:srgbClr val="2A4060"/>
            </a:solidFill>
            <a:prstDash val="solid"/>
          </a:ln>
        </p:spPr>
      </p:sp>
      <p:sp>
        <p:nvSpPr>
          <p:cNvPr id="16" name="Text 14"/>
          <p:cNvSpPr/>
          <p:nvPr/>
        </p:nvSpPr>
        <p:spPr>
          <a:xfrm>
            <a:off x="6117336" y="1901952"/>
            <a:ext cx="2423160" cy="201168"/>
          </a:xfrm>
          <a:prstGeom prst="rect">
            <a:avLst/>
          </a:prstGeom>
          <a:noFill/>
          <a:ln/>
        </p:spPr>
        <p:txBody>
          <a:bodyPr wrap="square" rtlCol="0" anchor="ctr"/>
          <a:lstStyle/>
          <a:p>
            <a:pPr marL="0" indent="0">
              <a:buNone/>
            </a:pPr>
            <a:r>
              <a:rPr lang="en-US" sz="1100" b="1" dirty="0">
                <a:solidFill>
                  <a:srgbClr val="27AE60"/>
                </a:solidFill>
                <a:latin typeface="Arial Black" pitchFamily="34" charset="0"/>
                <a:ea typeface="Arial Black" pitchFamily="34" charset="-122"/>
                <a:cs typeface="Arial Black" pitchFamily="34" charset="-120"/>
              </a:rPr>
              <a:t>Trailing Stop Losses</a:t>
            </a:r>
            <a:endParaRPr lang="en-US" sz="1100" dirty="0"/>
          </a:p>
        </p:txBody>
      </p:sp>
      <p:sp>
        <p:nvSpPr>
          <p:cNvPr id="17" name="Text 15"/>
          <p:cNvSpPr/>
          <p:nvPr/>
        </p:nvSpPr>
        <p:spPr>
          <a:xfrm>
            <a:off x="6117336" y="2121408"/>
            <a:ext cx="2423160" cy="941832"/>
          </a:xfrm>
          <a:prstGeom prst="rect">
            <a:avLst/>
          </a:prstGeom>
          <a:noFill/>
          <a:ln/>
        </p:spPr>
        <p:txBody>
          <a:bodyPr wrap="square" rtlCol="0" anchor="t"/>
          <a:lstStyle/>
          <a:p>
            <a:pPr marL="0" indent="0">
              <a:lnSpc>
                <a:spcPct val="115000"/>
              </a:lnSpc>
              <a:buNone/>
            </a:pPr>
            <a:r>
              <a:rPr lang="en-US" sz="850" dirty="0">
                <a:solidFill>
                  <a:srgbClr val="C8D6E5"/>
                </a:solidFill>
                <a:latin typeface="Arial" pitchFamily="34" charset="0"/>
                <a:ea typeface="Arial" pitchFamily="34" charset="-122"/>
                <a:cs typeface="Arial" pitchFamily="34" charset="-120"/>
              </a:rPr>
              <a:t>Move stops to breakeven after a trade moves in your favor, then trail behind structure. This converts open risk to zero-risk exposure — your total portfolio risk drops automatically as winners develop without you closing the position.</a:t>
            </a:r>
            <a:endParaRPr lang="en-US" sz="850" dirty="0"/>
          </a:p>
        </p:txBody>
      </p:sp>
      <p:sp>
        <p:nvSpPr>
          <p:cNvPr id="18" name="Shape 16"/>
          <p:cNvSpPr/>
          <p:nvPr/>
        </p:nvSpPr>
        <p:spPr>
          <a:xfrm>
            <a:off x="365760" y="3264408"/>
            <a:ext cx="2697480" cy="1325880"/>
          </a:xfrm>
          <a:prstGeom prst="rect">
            <a:avLst/>
          </a:prstGeom>
          <a:solidFill>
            <a:srgbClr val="1F3044"/>
          </a:solidFill>
          <a:ln w="6350">
            <a:solidFill>
              <a:srgbClr val="2A4060"/>
            </a:solidFill>
            <a:prstDash val="solid"/>
          </a:ln>
        </p:spPr>
      </p:sp>
      <p:sp>
        <p:nvSpPr>
          <p:cNvPr id="19" name="Text 17"/>
          <p:cNvSpPr/>
          <p:nvPr/>
        </p:nvSpPr>
        <p:spPr>
          <a:xfrm>
            <a:off x="502920" y="3337560"/>
            <a:ext cx="2423160" cy="201168"/>
          </a:xfrm>
          <a:prstGeom prst="rect">
            <a:avLst/>
          </a:prstGeom>
          <a:noFill/>
          <a:ln/>
        </p:spPr>
        <p:txBody>
          <a:bodyPr wrap="square" rtlCol="0" anchor="ctr"/>
          <a:lstStyle/>
          <a:p>
            <a:pPr marL="0" indent="0">
              <a:buNone/>
            </a:pPr>
            <a:r>
              <a:rPr lang="en-US" sz="1100" b="1" dirty="0">
                <a:solidFill>
                  <a:srgbClr val="D4A843"/>
                </a:solidFill>
                <a:latin typeface="Arial Black" pitchFamily="34" charset="0"/>
                <a:ea typeface="Arial Black" pitchFamily="34" charset="-122"/>
                <a:cs typeface="Arial Black" pitchFamily="34" charset="-120"/>
              </a:rPr>
              <a:t>Staggered Entries</a:t>
            </a:r>
            <a:endParaRPr lang="en-US" sz="1100" dirty="0"/>
          </a:p>
        </p:txBody>
      </p:sp>
      <p:sp>
        <p:nvSpPr>
          <p:cNvPr id="20" name="Text 18"/>
          <p:cNvSpPr/>
          <p:nvPr/>
        </p:nvSpPr>
        <p:spPr>
          <a:xfrm>
            <a:off x="502920" y="3557016"/>
            <a:ext cx="2423160" cy="941832"/>
          </a:xfrm>
          <a:prstGeom prst="rect">
            <a:avLst/>
          </a:prstGeom>
          <a:noFill/>
          <a:ln/>
        </p:spPr>
        <p:txBody>
          <a:bodyPr wrap="square" rtlCol="0" anchor="t"/>
          <a:lstStyle/>
          <a:p>
            <a:pPr marL="0" indent="0">
              <a:lnSpc>
                <a:spcPct val="115000"/>
              </a:lnSpc>
              <a:buNone/>
            </a:pPr>
            <a:r>
              <a:rPr lang="en-US" sz="850" dirty="0">
                <a:solidFill>
                  <a:srgbClr val="C8D6E5"/>
                </a:solidFill>
                <a:latin typeface="Arial" pitchFamily="34" charset="0"/>
                <a:ea typeface="Arial" pitchFamily="34" charset="-122"/>
                <a:cs typeface="Arial" pitchFamily="34" charset="-120"/>
              </a:rPr>
              <a:t>Avoid opening all positions at once. Staggering entries across different times or triggers means you won't be max-exposed to a single market move. If your first entries fail, you preserve capital for better setups later in the session.</a:t>
            </a:r>
            <a:endParaRPr lang="en-US" sz="850" dirty="0"/>
          </a:p>
        </p:txBody>
      </p:sp>
      <p:sp>
        <p:nvSpPr>
          <p:cNvPr id="21" name="Shape 19"/>
          <p:cNvSpPr/>
          <p:nvPr/>
        </p:nvSpPr>
        <p:spPr>
          <a:xfrm>
            <a:off x="3172968" y="3264408"/>
            <a:ext cx="2697480" cy="1325880"/>
          </a:xfrm>
          <a:prstGeom prst="rect">
            <a:avLst/>
          </a:prstGeom>
          <a:solidFill>
            <a:srgbClr val="1F3044"/>
          </a:solidFill>
          <a:ln w="6350">
            <a:solidFill>
              <a:srgbClr val="2A4060"/>
            </a:solidFill>
            <a:prstDash val="solid"/>
          </a:ln>
        </p:spPr>
      </p:sp>
      <p:sp>
        <p:nvSpPr>
          <p:cNvPr id="22" name="Text 20"/>
          <p:cNvSpPr/>
          <p:nvPr/>
        </p:nvSpPr>
        <p:spPr>
          <a:xfrm>
            <a:off x="3310128" y="3337560"/>
            <a:ext cx="2423160" cy="201168"/>
          </a:xfrm>
          <a:prstGeom prst="rect">
            <a:avLst/>
          </a:prstGeom>
          <a:noFill/>
          <a:ln/>
        </p:spPr>
        <p:txBody>
          <a:bodyPr wrap="square" rtlCol="0" anchor="ctr"/>
          <a:lstStyle/>
          <a:p>
            <a:pPr marL="0" indent="0">
              <a:buNone/>
            </a:pPr>
            <a:r>
              <a:rPr lang="en-US" sz="1100" b="1" dirty="0">
                <a:solidFill>
                  <a:srgbClr val="D4A843"/>
                </a:solidFill>
                <a:latin typeface="Arial Black" pitchFamily="34" charset="0"/>
                <a:ea typeface="Arial Black" pitchFamily="34" charset="-122"/>
                <a:cs typeface="Arial Black" pitchFamily="34" charset="-120"/>
              </a:rPr>
              <a:t>Sector &amp; Regime Limits</a:t>
            </a:r>
            <a:endParaRPr lang="en-US" sz="1100" dirty="0"/>
          </a:p>
        </p:txBody>
      </p:sp>
      <p:sp>
        <p:nvSpPr>
          <p:cNvPr id="23" name="Text 21"/>
          <p:cNvSpPr/>
          <p:nvPr/>
        </p:nvSpPr>
        <p:spPr>
          <a:xfrm>
            <a:off x="3310128" y="3557016"/>
            <a:ext cx="2423160" cy="941832"/>
          </a:xfrm>
          <a:prstGeom prst="rect">
            <a:avLst/>
          </a:prstGeom>
          <a:noFill/>
          <a:ln/>
        </p:spPr>
        <p:txBody>
          <a:bodyPr wrap="square" rtlCol="0" anchor="t"/>
          <a:lstStyle/>
          <a:p>
            <a:pPr marL="0" indent="0">
              <a:lnSpc>
                <a:spcPct val="115000"/>
              </a:lnSpc>
              <a:buNone/>
            </a:pPr>
            <a:r>
              <a:rPr lang="en-US" sz="850" dirty="0">
                <a:solidFill>
                  <a:srgbClr val="C8D6E5"/>
                </a:solidFill>
                <a:latin typeface="Arial" pitchFamily="34" charset="0"/>
                <a:ea typeface="Arial" pitchFamily="34" charset="-122"/>
                <a:cs typeface="Arial" pitchFamily="34" charset="-120"/>
              </a:rPr>
              <a:t>Cap the number of positions in any single sector or correlated group — e.g. max 2 tech names at once. Also track the current market regime: in high-correlation environments (VIX spikes, macro events), reduce total position count regardless of individual setup quality.</a:t>
            </a:r>
            <a:endParaRPr lang="en-US" sz="850" dirty="0"/>
          </a:p>
        </p:txBody>
      </p:sp>
      <p:sp>
        <p:nvSpPr>
          <p:cNvPr id="24" name="Shape 22"/>
          <p:cNvSpPr/>
          <p:nvPr/>
        </p:nvSpPr>
        <p:spPr>
          <a:xfrm>
            <a:off x="5980176" y="3264408"/>
            <a:ext cx="2697480" cy="1325880"/>
          </a:xfrm>
          <a:prstGeom prst="rect">
            <a:avLst/>
          </a:prstGeom>
          <a:solidFill>
            <a:srgbClr val="1F3044"/>
          </a:solidFill>
          <a:ln w="6350">
            <a:solidFill>
              <a:srgbClr val="2A4060"/>
            </a:solidFill>
            <a:prstDash val="solid"/>
          </a:ln>
        </p:spPr>
      </p:sp>
      <p:sp>
        <p:nvSpPr>
          <p:cNvPr id="25" name="Text 23"/>
          <p:cNvSpPr/>
          <p:nvPr/>
        </p:nvSpPr>
        <p:spPr>
          <a:xfrm>
            <a:off x="6117336" y="3337560"/>
            <a:ext cx="2423160" cy="201168"/>
          </a:xfrm>
          <a:prstGeom prst="rect">
            <a:avLst/>
          </a:prstGeom>
          <a:noFill/>
          <a:ln/>
        </p:spPr>
        <p:txBody>
          <a:bodyPr wrap="square" rtlCol="0" anchor="ctr"/>
          <a:lstStyle/>
          <a:p>
            <a:pPr marL="0" indent="0">
              <a:buNone/>
            </a:pPr>
            <a:r>
              <a:rPr lang="en-US" sz="1100" b="1" dirty="0">
                <a:solidFill>
                  <a:srgbClr val="D4A843"/>
                </a:solidFill>
                <a:latin typeface="Arial Black" pitchFamily="34" charset="0"/>
                <a:ea typeface="Arial Black" pitchFamily="34" charset="-122"/>
                <a:cs typeface="Arial Black" pitchFamily="34" charset="-120"/>
              </a:rPr>
              <a:t>Daily Portfolio Heat Check</a:t>
            </a:r>
            <a:endParaRPr lang="en-US" sz="1100" dirty="0"/>
          </a:p>
        </p:txBody>
      </p:sp>
      <p:sp>
        <p:nvSpPr>
          <p:cNvPr id="26" name="Text 24"/>
          <p:cNvSpPr/>
          <p:nvPr/>
        </p:nvSpPr>
        <p:spPr>
          <a:xfrm>
            <a:off x="6117336" y="3557016"/>
            <a:ext cx="2423160" cy="941832"/>
          </a:xfrm>
          <a:prstGeom prst="rect">
            <a:avLst/>
          </a:prstGeom>
          <a:noFill/>
          <a:ln/>
        </p:spPr>
        <p:txBody>
          <a:bodyPr wrap="square" rtlCol="0" anchor="t"/>
          <a:lstStyle/>
          <a:p>
            <a:pPr marL="0" indent="0">
              <a:lnSpc>
                <a:spcPct val="115000"/>
              </a:lnSpc>
              <a:buNone/>
            </a:pPr>
            <a:r>
              <a:rPr lang="en-US" sz="850" dirty="0">
                <a:solidFill>
                  <a:srgbClr val="C8D6E5"/>
                </a:solidFill>
                <a:latin typeface="Arial" pitchFamily="34" charset="0"/>
                <a:ea typeface="Arial" pitchFamily="34" charset="-122"/>
                <a:cs typeface="Arial" pitchFamily="34" charset="-120"/>
              </a:rPr>
              <a:t>Before each new entry, calculate your total open risk across all positions. Ask: if every stop hits right now, what is my total drawdown? If the answer exceeds your portfolio risk cap, the answer is no new trades — regardless of how good the setup looks.</a:t>
            </a:r>
            <a:endParaRPr lang="en-US" sz="850" dirty="0"/>
          </a:p>
        </p:txBody>
      </p:sp>
      <p:sp>
        <p:nvSpPr>
          <p:cNvPr id="27" name="Text 25"/>
          <p:cNvSpPr/>
          <p:nvPr/>
        </p:nvSpPr>
        <p:spPr>
          <a:xfrm>
            <a:off x="365760" y="4709160"/>
            <a:ext cx="8412480" cy="320040"/>
          </a:xfrm>
          <a:prstGeom prst="rect">
            <a:avLst/>
          </a:prstGeom>
          <a:noFill/>
          <a:ln/>
        </p:spPr>
        <p:txBody>
          <a:bodyPr wrap="square" rtlCol="0" anchor="ctr"/>
          <a:lstStyle/>
          <a:p>
            <a:pPr marL="0" indent="0" algn="ctr">
              <a:buNone/>
            </a:pPr>
            <a:r>
              <a:rPr lang="en-US" sz="1000" b="1" dirty="0">
                <a:solidFill>
                  <a:srgbClr val="D4A843"/>
                </a:solidFill>
                <a:latin typeface="Arial Black" pitchFamily="34" charset="0"/>
                <a:ea typeface="Arial Black" pitchFamily="34" charset="-122"/>
                <a:cs typeface="Arial Black" pitchFamily="34" charset="-120"/>
              </a:rPr>
              <a:t>KEY: </a:t>
            </a:r>
            <a:r>
              <a:rPr lang="en-US" sz="1000" dirty="0">
                <a:solidFill>
                  <a:srgbClr val="FFFFFF"/>
                </a:solidFill>
                <a:latin typeface="Arial" pitchFamily="34" charset="0"/>
                <a:ea typeface="Arial" pitchFamily="34" charset="-122"/>
                <a:cs typeface="Arial" pitchFamily="34" charset="-120"/>
              </a:rPr>
              <a:t>Your edge is on individual trades. Your survival is on portfolio management. Both must be disciplined.</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B2838"/>
        </a:solidFill>
        <a:effectLst/>
      </p:bgPr>
    </p:bg>
    <p:spTree>
      <p:nvGrpSpPr>
        <p:cNvPr id="1" name=""/>
        <p:cNvGrpSpPr/>
        <p:nvPr/>
      </p:nvGrpSpPr>
      <p:grpSpPr>
        <a:xfrm>
          <a:off x="0" y="0"/>
          <a:ext cx="0" cy="0"/>
          <a:chOff x="0" y="0"/>
          <a:chExt cx="0" cy="0"/>
        </a:xfrm>
      </p:grpSpPr>
      <p:sp>
        <p:nvSpPr>
          <p:cNvPr id="2" name="Shape 0"/>
          <p:cNvSpPr/>
          <p:nvPr/>
        </p:nvSpPr>
        <p:spPr>
          <a:xfrm>
            <a:off x="0" y="0"/>
            <a:ext cx="109728" cy="5143500"/>
          </a:xfrm>
          <a:prstGeom prst="rect">
            <a:avLst/>
          </a:prstGeom>
          <a:solidFill>
            <a:srgbClr val="D4A843"/>
          </a:solidFill>
          <a:ln/>
        </p:spPr>
      </p:sp>
      <p:sp>
        <p:nvSpPr>
          <p:cNvPr id="3" name="Text 1"/>
          <p:cNvSpPr/>
          <p:nvPr/>
        </p:nvSpPr>
        <p:spPr>
          <a:xfrm>
            <a:off x="365760" y="274320"/>
            <a:ext cx="8229600" cy="457200"/>
          </a:xfrm>
          <a:prstGeom prst="rect">
            <a:avLst/>
          </a:prstGeom>
          <a:noFill/>
          <a:ln/>
        </p:spPr>
        <p:txBody>
          <a:bodyPr wrap="square" rtlCol="0" anchor="ctr"/>
          <a:lstStyle/>
          <a:p>
            <a:pPr marL="0" indent="0">
              <a:buNone/>
            </a:pPr>
            <a:r>
              <a:rPr lang="en-US" sz="1400" kern="0" spc="300" dirty="0">
                <a:solidFill>
                  <a:srgbClr val="D4A843"/>
                </a:solidFill>
                <a:latin typeface="Arial" pitchFamily="34" charset="0"/>
                <a:ea typeface="Arial" pitchFamily="34" charset="-122"/>
                <a:cs typeface="Arial" pitchFamily="34" charset="-120"/>
              </a:rPr>
              <a:t>MONEY RISK MANAGEMENT</a:t>
            </a:r>
            <a:endParaRPr lang="en-US" sz="1400" dirty="0"/>
          </a:p>
        </p:txBody>
      </p:sp>
      <p:sp>
        <p:nvSpPr>
          <p:cNvPr id="4" name="Text 2"/>
          <p:cNvSpPr/>
          <p:nvPr/>
        </p:nvSpPr>
        <p:spPr>
          <a:xfrm>
            <a:off x="365760" y="685800"/>
            <a:ext cx="8229600" cy="548640"/>
          </a:xfrm>
          <a:prstGeom prst="rect">
            <a:avLst/>
          </a:prstGeom>
          <a:noFill/>
          <a:ln/>
        </p:spPr>
        <p:txBody>
          <a:bodyPr wrap="square" rtlCol="0" anchor="ctr"/>
          <a:lstStyle/>
          <a:p>
            <a:pPr marL="0" indent="0">
              <a:buNone/>
            </a:pPr>
            <a:r>
              <a:rPr lang="en-US" sz="3200" b="1" dirty="0">
                <a:solidFill>
                  <a:srgbClr val="FFFFFF"/>
                </a:solidFill>
                <a:latin typeface="Arial Black" pitchFamily="34" charset="0"/>
                <a:ea typeface="Arial Black" pitchFamily="34" charset="-122"/>
                <a:cs typeface="Arial Black" pitchFamily="34" charset="-120"/>
              </a:rPr>
              <a:t>The Numbers Don't Negotiate</a:t>
            </a:r>
            <a:endParaRPr lang="en-US" sz="3200" dirty="0"/>
          </a:p>
        </p:txBody>
      </p:sp>
      <p:sp>
        <p:nvSpPr>
          <p:cNvPr id="5" name="Text 3"/>
          <p:cNvSpPr/>
          <p:nvPr/>
        </p:nvSpPr>
        <p:spPr>
          <a:xfrm>
            <a:off x="365760" y="1234440"/>
            <a:ext cx="8412480" cy="640080"/>
          </a:xfrm>
          <a:prstGeom prst="rect">
            <a:avLst/>
          </a:prstGeom>
          <a:noFill/>
          <a:ln/>
        </p:spPr>
        <p:txBody>
          <a:bodyPr wrap="square" rtlCol="0" anchor="ctr"/>
          <a:lstStyle/>
          <a:p>
            <a:pPr marL="0" indent="0">
              <a:lnSpc>
                <a:spcPct val="115000"/>
              </a:lnSpc>
              <a:buNone/>
            </a:pPr>
            <a:r>
              <a:rPr lang="en-US" sz="1300" i="1" dirty="0">
                <a:solidFill>
                  <a:srgbClr val="C8D6E5"/>
                </a:solidFill>
                <a:latin typeface="Arial" pitchFamily="34" charset="0"/>
                <a:ea typeface="Arial" pitchFamily="34" charset="-122"/>
                <a:cs typeface="Arial" pitchFamily="34" charset="-120"/>
              </a:rPr>
              <a:t>Risk management is not a chapter in your trading plan — it IS the plan. Without it, edge is theoretical and ruin is inevitable. Money Management is the operating system that entries run on — without it, even the best setup self-destructs.</a:t>
            </a:r>
            <a:endParaRPr lang="en-US" sz="1300" dirty="0"/>
          </a:p>
        </p:txBody>
      </p:sp>
      <p:sp>
        <p:nvSpPr>
          <p:cNvPr id="6" name="Shape 4"/>
          <p:cNvSpPr/>
          <p:nvPr/>
        </p:nvSpPr>
        <p:spPr>
          <a:xfrm>
            <a:off x="365760" y="1920240"/>
            <a:ext cx="73152" cy="822960"/>
          </a:xfrm>
          <a:prstGeom prst="rect">
            <a:avLst/>
          </a:prstGeom>
          <a:solidFill>
            <a:srgbClr val="D4A843"/>
          </a:solidFill>
          <a:ln/>
        </p:spPr>
      </p:sp>
      <p:sp>
        <p:nvSpPr>
          <p:cNvPr id="7" name="Shape 5"/>
          <p:cNvSpPr/>
          <p:nvPr/>
        </p:nvSpPr>
        <p:spPr>
          <a:xfrm>
            <a:off x="438912" y="1920240"/>
            <a:ext cx="8339328" cy="822960"/>
          </a:xfrm>
          <a:prstGeom prst="rect">
            <a:avLst/>
          </a:prstGeom>
          <a:solidFill>
            <a:srgbClr val="1F3044"/>
          </a:solidFill>
          <a:ln/>
        </p:spPr>
      </p:sp>
      <p:sp>
        <p:nvSpPr>
          <p:cNvPr id="8" name="Text 6"/>
          <p:cNvSpPr/>
          <p:nvPr/>
        </p:nvSpPr>
        <p:spPr>
          <a:xfrm>
            <a:off x="640080" y="1965960"/>
            <a:ext cx="7955280" cy="274320"/>
          </a:xfrm>
          <a:prstGeom prst="rect">
            <a:avLst/>
          </a:prstGeom>
          <a:noFill/>
          <a:ln/>
        </p:spPr>
        <p:txBody>
          <a:bodyPr wrap="square" rtlCol="0" anchor="ctr"/>
          <a:lstStyle/>
          <a:p>
            <a:pPr marL="0" indent="0">
              <a:buNone/>
            </a:pPr>
            <a:r>
              <a:rPr lang="en-US" sz="1400" b="1" dirty="0">
                <a:solidFill>
                  <a:srgbClr val="D4A843"/>
                </a:solidFill>
                <a:latin typeface="Arial Black" pitchFamily="34" charset="0"/>
                <a:ea typeface="Arial Black" pitchFamily="34" charset="-122"/>
                <a:cs typeface="Arial Black" pitchFamily="34" charset="-120"/>
              </a:rPr>
              <a:t>CAPITAL PRESERVATION</a:t>
            </a:r>
            <a:endParaRPr lang="en-US" sz="1400" dirty="0"/>
          </a:p>
        </p:txBody>
      </p:sp>
      <p:sp>
        <p:nvSpPr>
          <p:cNvPr id="9" name="Text 7"/>
          <p:cNvSpPr/>
          <p:nvPr/>
        </p:nvSpPr>
        <p:spPr>
          <a:xfrm>
            <a:off x="640080" y="2240280"/>
            <a:ext cx="7955280" cy="457200"/>
          </a:xfrm>
          <a:prstGeom prst="rect">
            <a:avLst/>
          </a:prstGeom>
          <a:noFill/>
          <a:ln/>
        </p:spPr>
        <p:txBody>
          <a:bodyPr wrap="square" rtlCol="0" anchor="ctr"/>
          <a:lstStyle/>
          <a:p>
            <a:pPr marL="0" indent="0">
              <a:lnSpc>
                <a:spcPct val="110000"/>
              </a:lnSpc>
              <a:buNone/>
            </a:pPr>
            <a:r>
              <a:rPr lang="en-US" sz="1100" dirty="0">
                <a:solidFill>
                  <a:srgbClr val="C8D6E5"/>
                </a:solidFill>
                <a:latin typeface="Arial" pitchFamily="34" charset="0"/>
                <a:ea typeface="Arial" pitchFamily="34" charset="-122"/>
                <a:cs typeface="Arial" pitchFamily="34" charset="-120"/>
              </a:rPr>
              <a:t>The asymmetric math of drawdowns makes prevention infinitely more efficient than recovery. A 50% loss requires a 100% gain — protect capital as priority one.</a:t>
            </a:r>
            <a:endParaRPr lang="en-US" sz="1100" dirty="0"/>
          </a:p>
        </p:txBody>
      </p:sp>
      <p:sp>
        <p:nvSpPr>
          <p:cNvPr id="10" name="Shape 8"/>
          <p:cNvSpPr/>
          <p:nvPr/>
        </p:nvSpPr>
        <p:spPr>
          <a:xfrm>
            <a:off x="365760" y="2926080"/>
            <a:ext cx="73152" cy="822960"/>
          </a:xfrm>
          <a:prstGeom prst="rect">
            <a:avLst/>
          </a:prstGeom>
          <a:solidFill>
            <a:srgbClr val="E8A838"/>
          </a:solidFill>
          <a:ln/>
        </p:spPr>
      </p:sp>
      <p:sp>
        <p:nvSpPr>
          <p:cNvPr id="11" name="Shape 9"/>
          <p:cNvSpPr/>
          <p:nvPr/>
        </p:nvSpPr>
        <p:spPr>
          <a:xfrm>
            <a:off x="438912" y="2926080"/>
            <a:ext cx="8339328" cy="822960"/>
          </a:xfrm>
          <a:prstGeom prst="rect">
            <a:avLst/>
          </a:prstGeom>
          <a:solidFill>
            <a:srgbClr val="1F3044"/>
          </a:solidFill>
          <a:ln/>
        </p:spPr>
      </p:sp>
      <p:sp>
        <p:nvSpPr>
          <p:cNvPr id="12" name="Text 10"/>
          <p:cNvSpPr/>
          <p:nvPr/>
        </p:nvSpPr>
        <p:spPr>
          <a:xfrm>
            <a:off x="640080" y="2971800"/>
            <a:ext cx="7955280" cy="274320"/>
          </a:xfrm>
          <a:prstGeom prst="rect">
            <a:avLst/>
          </a:prstGeom>
          <a:noFill/>
          <a:ln/>
        </p:spPr>
        <p:txBody>
          <a:bodyPr wrap="square" rtlCol="0" anchor="ctr"/>
          <a:lstStyle/>
          <a:p>
            <a:pPr marL="0" indent="0">
              <a:buNone/>
            </a:pPr>
            <a:r>
              <a:rPr lang="en-US" sz="1400" b="1" dirty="0">
                <a:solidFill>
                  <a:srgbClr val="E8A838"/>
                </a:solidFill>
                <a:latin typeface="Arial Black" pitchFamily="34" charset="0"/>
                <a:ea typeface="Arial Black" pitchFamily="34" charset="-122"/>
                <a:cs typeface="Arial Black" pitchFamily="34" charset="-120"/>
              </a:rPr>
              <a:t>POSITION SIZING</a:t>
            </a:r>
            <a:endParaRPr lang="en-US" sz="1400" dirty="0"/>
          </a:p>
        </p:txBody>
      </p:sp>
      <p:sp>
        <p:nvSpPr>
          <p:cNvPr id="13" name="Text 11"/>
          <p:cNvSpPr/>
          <p:nvPr/>
        </p:nvSpPr>
        <p:spPr>
          <a:xfrm>
            <a:off x="640080" y="3246120"/>
            <a:ext cx="7955280" cy="457200"/>
          </a:xfrm>
          <a:prstGeom prst="rect">
            <a:avLst/>
          </a:prstGeom>
          <a:noFill/>
          <a:ln/>
        </p:spPr>
        <p:txBody>
          <a:bodyPr wrap="square" rtlCol="0" anchor="ctr"/>
          <a:lstStyle/>
          <a:p>
            <a:pPr marL="0" indent="0">
              <a:lnSpc>
                <a:spcPct val="110000"/>
              </a:lnSpc>
              <a:buNone/>
            </a:pPr>
            <a:r>
              <a:rPr lang="en-US" sz="1100" dirty="0">
                <a:solidFill>
                  <a:srgbClr val="C8D6E5"/>
                </a:solidFill>
                <a:latin typeface="Arial" pitchFamily="34" charset="0"/>
                <a:ea typeface="Arial" pitchFamily="34" charset="-122"/>
                <a:cs typeface="Arial" pitchFamily="34" charset="-120"/>
              </a:rPr>
              <a:t>Use fixed percentage of account balance to define risk per trade. Size from the stop-loss backward. The breakeven table proves that risk-to-reward ratio, not just win rate, determines profitability.</a:t>
            </a:r>
            <a:endParaRPr lang="en-US" sz="1100" dirty="0"/>
          </a:p>
        </p:txBody>
      </p:sp>
      <p:sp>
        <p:nvSpPr>
          <p:cNvPr id="14" name="Shape 12"/>
          <p:cNvSpPr/>
          <p:nvPr/>
        </p:nvSpPr>
        <p:spPr>
          <a:xfrm>
            <a:off x="365760" y="3931920"/>
            <a:ext cx="73152" cy="822960"/>
          </a:xfrm>
          <a:prstGeom prst="rect">
            <a:avLst/>
          </a:prstGeom>
          <a:solidFill>
            <a:srgbClr val="E8C838"/>
          </a:solidFill>
          <a:ln/>
        </p:spPr>
      </p:sp>
      <p:sp>
        <p:nvSpPr>
          <p:cNvPr id="15" name="Shape 13"/>
          <p:cNvSpPr/>
          <p:nvPr/>
        </p:nvSpPr>
        <p:spPr>
          <a:xfrm>
            <a:off x="438912" y="3931920"/>
            <a:ext cx="8339328" cy="822960"/>
          </a:xfrm>
          <a:prstGeom prst="rect">
            <a:avLst/>
          </a:prstGeom>
          <a:solidFill>
            <a:srgbClr val="1F3044"/>
          </a:solidFill>
          <a:ln/>
        </p:spPr>
      </p:sp>
      <p:sp>
        <p:nvSpPr>
          <p:cNvPr id="16" name="Text 14"/>
          <p:cNvSpPr/>
          <p:nvPr/>
        </p:nvSpPr>
        <p:spPr>
          <a:xfrm>
            <a:off x="640080" y="3977640"/>
            <a:ext cx="7955280" cy="274320"/>
          </a:xfrm>
          <a:prstGeom prst="rect">
            <a:avLst/>
          </a:prstGeom>
          <a:noFill/>
          <a:ln/>
        </p:spPr>
        <p:txBody>
          <a:bodyPr wrap="square" rtlCol="0" anchor="ctr"/>
          <a:lstStyle/>
          <a:p>
            <a:pPr marL="0" indent="0">
              <a:buNone/>
            </a:pPr>
            <a:r>
              <a:rPr lang="en-US" sz="1400" b="1" dirty="0">
                <a:solidFill>
                  <a:srgbClr val="E8C838"/>
                </a:solidFill>
                <a:latin typeface="Arial Black" pitchFamily="34" charset="0"/>
                <a:ea typeface="Arial Black" pitchFamily="34" charset="-122"/>
                <a:cs typeface="Arial Black" pitchFamily="34" charset="-120"/>
              </a:rPr>
              <a:t>STOP-LOSS DISCIPLINE</a:t>
            </a:r>
            <a:endParaRPr lang="en-US" sz="1400" dirty="0"/>
          </a:p>
        </p:txBody>
      </p:sp>
      <p:sp>
        <p:nvSpPr>
          <p:cNvPr id="17" name="Text 15"/>
          <p:cNvSpPr/>
          <p:nvPr/>
        </p:nvSpPr>
        <p:spPr>
          <a:xfrm>
            <a:off x="640080" y="4251960"/>
            <a:ext cx="7955280" cy="457200"/>
          </a:xfrm>
          <a:prstGeom prst="rect">
            <a:avLst/>
          </a:prstGeom>
          <a:noFill/>
          <a:ln/>
        </p:spPr>
        <p:txBody>
          <a:bodyPr wrap="square" rtlCol="0" anchor="ctr"/>
          <a:lstStyle/>
          <a:p>
            <a:pPr marL="0" indent="0">
              <a:lnSpc>
                <a:spcPct val="110000"/>
              </a:lnSpc>
              <a:buNone/>
            </a:pPr>
            <a:r>
              <a:rPr lang="en-US" sz="1100" dirty="0">
                <a:solidFill>
                  <a:srgbClr val="C8D6E5"/>
                </a:solidFill>
                <a:latin typeface="Arial" pitchFamily="34" charset="0"/>
                <a:ea typeface="Arial" pitchFamily="34" charset="-122"/>
                <a:cs typeface="Arial" pitchFamily="34" charset="-120"/>
              </a:rPr>
              <a:t>Pre-define every exit before entry. Honor stops without exception. Even winning strategies produce long losing streaks — only disciplined exits prevent those streaks from becoming account-ending events.</a:t>
            </a:r>
            <a:endParaRPr lang="en-US" sz="1100" dirty="0"/>
          </a:p>
        </p:txBody>
      </p:sp>
      <p:sp>
        <p:nvSpPr>
          <p:cNvPr id="18" name="Text 16"/>
          <p:cNvSpPr/>
          <p:nvPr/>
        </p:nvSpPr>
        <p:spPr>
          <a:xfrm>
            <a:off x="365760" y="4709160"/>
            <a:ext cx="8412480" cy="320040"/>
          </a:xfrm>
          <a:prstGeom prst="rect">
            <a:avLst/>
          </a:prstGeom>
          <a:noFill/>
          <a:ln/>
        </p:spPr>
        <p:txBody>
          <a:bodyPr wrap="square" rtlCol="0" anchor="ctr"/>
          <a:lstStyle/>
          <a:p>
            <a:pPr marL="0" indent="0" algn="ctr">
              <a:buNone/>
            </a:pPr>
            <a:r>
              <a:rPr lang="en-US" sz="1100" i="1" dirty="0">
                <a:solidFill>
                  <a:srgbClr val="D4A843"/>
                </a:solidFill>
                <a:latin typeface="Arial" pitchFamily="34" charset="0"/>
                <a:ea typeface="Arial" pitchFamily="34" charset="-122"/>
                <a:cs typeface="Arial" pitchFamily="34" charset="-120"/>
              </a:rPr>
              <a:t>Coming Next: Execution — Entries, Trade Management &amp; Exits</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B2838"/>
        </a:solidFill>
        <a:effectLst/>
      </p:bgPr>
    </p:bg>
    <p:spTree>
      <p:nvGrpSpPr>
        <p:cNvPr id="1" name=""/>
        <p:cNvGrpSpPr/>
        <p:nvPr/>
      </p:nvGrpSpPr>
      <p:grpSpPr>
        <a:xfrm>
          <a:off x="0" y="0"/>
          <a:ext cx="0" cy="0"/>
          <a:chOff x="0" y="0"/>
          <a:chExt cx="0" cy="0"/>
        </a:xfrm>
      </p:grpSpPr>
      <p:sp>
        <p:nvSpPr>
          <p:cNvPr id="2" name="Text 0"/>
          <p:cNvSpPr/>
          <p:nvPr/>
        </p:nvSpPr>
        <p:spPr>
          <a:xfrm>
            <a:off x="365760" y="228600"/>
            <a:ext cx="2743200" cy="274320"/>
          </a:xfrm>
          <a:prstGeom prst="rect">
            <a:avLst/>
          </a:prstGeom>
          <a:noFill/>
          <a:ln/>
        </p:spPr>
        <p:txBody>
          <a:bodyPr wrap="square" rtlCol="0" anchor="ctr"/>
          <a:lstStyle/>
          <a:p>
            <a:pPr marL="0" indent="0">
              <a:buNone/>
            </a:pPr>
            <a:r>
              <a:rPr lang="en-US" sz="1000" kern="0" spc="400" dirty="0">
                <a:solidFill>
                  <a:srgbClr val="D4A843"/>
                </a:solidFill>
                <a:latin typeface="Arial" pitchFamily="34" charset="0"/>
                <a:ea typeface="Arial" pitchFamily="34" charset="-122"/>
                <a:cs typeface="Arial" pitchFamily="34" charset="-120"/>
              </a:rPr>
              <a:t>P A R T  2</a:t>
            </a:r>
            <a:endParaRPr lang="en-US" sz="1000" dirty="0"/>
          </a:p>
        </p:txBody>
      </p:sp>
      <p:sp>
        <p:nvSpPr>
          <p:cNvPr id="3" name="Text 1"/>
          <p:cNvSpPr/>
          <p:nvPr/>
        </p:nvSpPr>
        <p:spPr>
          <a:xfrm>
            <a:off x="365760" y="457200"/>
            <a:ext cx="6400800" cy="411480"/>
          </a:xfrm>
          <a:prstGeom prst="rect">
            <a:avLst/>
          </a:prstGeom>
          <a:noFill/>
          <a:ln/>
        </p:spPr>
        <p:txBody>
          <a:bodyPr wrap="square" rtlCol="0" anchor="ctr"/>
          <a:lstStyle/>
          <a:p>
            <a:pPr marL="0" indent="0">
              <a:buNone/>
            </a:pPr>
            <a:r>
              <a:rPr lang="en-US" sz="2200" b="1" dirty="0">
                <a:solidFill>
                  <a:srgbClr val="FFFFFF"/>
                </a:solidFill>
                <a:latin typeface="Arial Black" pitchFamily="34" charset="0"/>
                <a:ea typeface="Arial Black" pitchFamily="34" charset="-122"/>
                <a:cs typeface="Arial Black" pitchFamily="34" charset="-120"/>
              </a:rPr>
              <a:t>The Foundation We Built</a:t>
            </a:r>
            <a:endParaRPr lang="en-US" sz="2200" dirty="0"/>
          </a:p>
        </p:txBody>
      </p:sp>
      <p:sp>
        <p:nvSpPr>
          <p:cNvPr id="4" name="Text 2"/>
          <p:cNvSpPr/>
          <p:nvPr/>
        </p:nvSpPr>
        <p:spPr>
          <a:xfrm>
            <a:off x="8229600" y="182880"/>
            <a:ext cx="548640" cy="274320"/>
          </a:xfrm>
          <a:prstGeom prst="rect">
            <a:avLst/>
          </a:prstGeom>
          <a:noFill/>
          <a:ln/>
        </p:spPr>
        <p:txBody>
          <a:bodyPr wrap="square" rtlCol="0" anchor="ctr"/>
          <a:lstStyle/>
          <a:p>
            <a:pPr marL="0" indent="0" algn="ctr">
              <a:buNone/>
            </a:pPr>
            <a:r>
              <a:rPr lang="en-US" sz="1800" dirty="0">
                <a:solidFill>
                  <a:srgbClr val="E8A838"/>
                </a:solidFill>
                <a:latin typeface="Arial" pitchFamily="34" charset="0"/>
                <a:ea typeface="Arial" pitchFamily="34" charset="-122"/>
                <a:cs typeface="Arial" pitchFamily="34" charset="-120"/>
              </a:rPr>
              <a:t>▲</a:t>
            </a:r>
            <a:endParaRPr lang="en-US" sz="1800" dirty="0"/>
          </a:p>
        </p:txBody>
      </p:sp>
      <p:sp>
        <p:nvSpPr>
          <p:cNvPr id="5" name="Text 3"/>
          <p:cNvSpPr/>
          <p:nvPr/>
        </p:nvSpPr>
        <p:spPr>
          <a:xfrm>
            <a:off x="8046720" y="457200"/>
            <a:ext cx="914400" cy="228600"/>
          </a:xfrm>
          <a:prstGeom prst="rect">
            <a:avLst/>
          </a:prstGeom>
          <a:noFill/>
          <a:ln/>
        </p:spPr>
        <p:txBody>
          <a:bodyPr wrap="square" rtlCol="0" anchor="ctr"/>
          <a:lstStyle/>
          <a:p>
            <a:pPr marL="0" indent="0" algn="ctr">
              <a:buNone/>
            </a:pPr>
            <a:r>
              <a:rPr lang="en-US" sz="800" kern="0" spc="200" dirty="0">
                <a:solidFill>
                  <a:srgbClr val="E8A838"/>
                </a:solidFill>
                <a:latin typeface="Arial" pitchFamily="34" charset="0"/>
                <a:ea typeface="Arial" pitchFamily="34" charset="-122"/>
                <a:cs typeface="Arial" pitchFamily="34" charset="-120"/>
              </a:rPr>
              <a:t>PROFITS</a:t>
            </a:r>
            <a:endParaRPr lang="en-US" sz="800" dirty="0"/>
          </a:p>
        </p:txBody>
      </p:sp>
      <p:pic>
        <p:nvPicPr>
          <p:cNvPr id="6" name="Image 0" descr="/home/claude/v2_slides/2.jpeg"/>
          <p:cNvPicPr>
            <a:picLocks noChangeAspect="1"/>
          </p:cNvPicPr>
          <p:nvPr/>
        </p:nvPicPr>
        <p:blipFill>
          <a:blip r:embed="rId3"/>
          <a:stretch>
            <a:fillRect/>
          </a:stretch>
        </p:blipFill>
        <p:spPr>
          <a:xfrm>
            <a:off x="2097578" y="868680"/>
            <a:ext cx="4948844" cy="3474720"/>
          </a:xfrm>
          <a:prstGeom prst="rect">
            <a:avLst/>
          </a:prstGeom>
        </p:spPr>
      </p:pic>
      <p:sp>
        <p:nvSpPr>
          <p:cNvPr id="7" name="Text 4"/>
          <p:cNvSpPr/>
          <p:nvPr/>
        </p:nvSpPr>
        <p:spPr>
          <a:xfrm>
            <a:off x="914400" y="4434840"/>
            <a:ext cx="7315200" cy="274320"/>
          </a:xfrm>
          <a:prstGeom prst="rect">
            <a:avLst/>
          </a:prstGeom>
          <a:noFill/>
          <a:ln/>
        </p:spPr>
        <p:txBody>
          <a:bodyPr wrap="square" rtlCol="0" anchor="ctr"/>
          <a:lstStyle/>
          <a:p>
            <a:pPr marL="0" indent="0" algn="ctr">
              <a:buNone/>
            </a:pPr>
            <a:r>
              <a:rPr lang="en-US" sz="1300" kern="0" spc="150" dirty="0">
                <a:solidFill>
                  <a:srgbClr val="C8D6E5"/>
                </a:solidFill>
                <a:latin typeface="Arial" pitchFamily="34" charset="0"/>
                <a:ea typeface="Arial" pitchFamily="34" charset="-122"/>
                <a:cs typeface="Arial" pitchFamily="34" charset="-120"/>
              </a:rPr>
              <a:t>Self  |  Family &amp; Environment  |  Learning to Learn</a:t>
            </a:r>
            <a:endParaRPr lang="en-US" sz="1300" dirty="0"/>
          </a:p>
        </p:txBody>
      </p:sp>
      <p:sp>
        <p:nvSpPr>
          <p:cNvPr id="8" name="Text 5"/>
          <p:cNvSpPr/>
          <p:nvPr/>
        </p:nvSpPr>
        <p:spPr>
          <a:xfrm>
            <a:off x="914400" y="4709160"/>
            <a:ext cx="7315200" cy="274320"/>
          </a:xfrm>
          <a:prstGeom prst="rect">
            <a:avLst/>
          </a:prstGeom>
          <a:noFill/>
          <a:ln/>
        </p:spPr>
        <p:txBody>
          <a:bodyPr wrap="square" rtlCol="0" anchor="ctr"/>
          <a:lstStyle/>
          <a:p>
            <a:pPr marL="0" indent="0" algn="ctr">
              <a:buNone/>
            </a:pPr>
            <a:r>
              <a:rPr lang="en-US" sz="1200" i="1" dirty="0">
                <a:solidFill>
                  <a:srgbClr val="D4A843"/>
                </a:solidFill>
                <a:latin typeface="Arial" pitchFamily="34" charset="0"/>
                <a:ea typeface="Arial" pitchFamily="34" charset="-122"/>
                <a:cs typeface="Arial" pitchFamily="34" charset="-120"/>
              </a:rPr>
              <a:t>Now we climb to the next level: Money Risk Management</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1B2838"/>
        </a:solidFill>
        <a:effectLst/>
      </p:bgPr>
    </p:bg>
    <p:spTree>
      <p:nvGrpSpPr>
        <p:cNvPr id="1" name=""/>
        <p:cNvGrpSpPr/>
        <p:nvPr/>
      </p:nvGrpSpPr>
      <p:grpSpPr>
        <a:xfrm>
          <a:off x="0" y="0"/>
          <a:ext cx="0" cy="0"/>
          <a:chOff x="0" y="0"/>
          <a:chExt cx="0" cy="0"/>
        </a:xfrm>
      </p:grpSpPr>
      <p:sp>
        <p:nvSpPr>
          <p:cNvPr id="2" name="Text 0"/>
          <p:cNvSpPr/>
          <p:nvPr/>
        </p:nvSpPr>
        <p:spPr>
          <a:xfrm>
            <a:off x="365760" y="182880"/>
            <a:ext cx="3657600" cy="274320"/>
          </a:xfrm>
          <a:prstGeom prst="rect">
            <a:avLst/>
          </a:prstGeom>
          <a:noFill/>
          <a:ln/>
        </p:spPr>
        <p:txBody>
          <a:bodyPr wrap="square" rtlCol="0" anchor="ctr"/>
          <a:lstStyle/>
          <a:p>
            <a:pPr marL="0" indent="0">
              <a:buNone/>
            </a:pPr>
            <a:r>
              <a:rPr lang="en-US" sz="1000" kern="0" spc="400" dirty="0">
                <a:solidFill>
                  <a:srgbClr val="D4A843"/>
                </a:solidFill>
                <a:latin typeface="Arial" pitchFamily="34" charset="0"/>
                <a:ea typeface="Arial" pitchFamily="34" charset="-122"/>
                <a:cs typeface="Arial" pitchFamily="34" charset="-120"/>
              </a:rPr>
              <a:t>L E V E L  4</a:t>
            </a:r>
            <a:endParaRPr lang="en-US" sz="1000" dirty="0"/>
          </a:p>
        </p:txBody>
      </p:sp>
      <p:sp>
        <p:nvSpPr>
          <p:cNvPr id="3" name="Text 1"/>
          <p:cNvSpPr/>
          <p:nvPr/>
        </p:nvSpPr>
        <p:spPr>
          <a:xfrm>
            <a:off x="365760" y="411480"/>
            <a:ext cx="5486400" cy="320040"/>
          </a:xfrm>
          <a:prstGeom prst="rect">
            <a:avLst/>
          </a:prstGeom>
          <a:noFill/>
          <a:ln/>
        </p:spPr>
        <p:txBody>
          <a:bodyPr wrap="square" rtlCol="0" anchor="ctr"/>
          <a:lstStyle/>
          <a:p>
            <a:pPr marL="0" indent="0">
              <a:buNone/>
            </a:pPr>
            <a:r>
              <a:rPr lang="en-US" sz="1400" b="1" dirty="0">
                <a:solidFill>
                  <a:srgbClr val="FFFFFF"/>
                </a:solidFill>
                <a:latin typeface="Arial Black" pitchFamily="34" charset="0"/>
                <a:ea typeface="Arial Black" pitchFamily="34" charset="-122"/>
                <a:cs typeface="Arial Black" pitchFamily="34" charset="-120"/>
              </a:rPr>
              <a:t>MONEY RISK MANAGEMENT</a:t>
            </a:r>
            <a:endParaRPr lang="en-US" sz="1400" dirty="0"/>
          </a:p>
        </p:txBody>
      </p:sp>
      <p:sp>
        <p:nvSpPr>
          <p:cNvPr id="4" name="Text 2"/>
          <p:cNvSpPr/>
          <p:nvPr/>
        </p:nvSpPr>
        <p:spPr>
          <a:xfrm>
            <a:off x="365760" y="685800"/>
            <a:ext cx="7772400" cy="457200"/>
          </a:xfrm>
          <a:prstGeom prst="rect">
            <a:avLst/>
          </a:prstGeom>
          <a:noFill/>
          <a:ln/>
        </p:spPr>
        <p:txBody>
          <a:bodyPr wrap="square" lIns="0" tIns="0" rIns="0" bIns="0" rtlCol="0" anchor="ctr"/>
          <a:lstStyle/>
          <a:p>
            <a:pPr marL="0" indent="0">
              <a:buNone/>
            </a:pPr>
            <a:r>
              <a:rPr lang="en-US" sz="2600" b="1" dirty="0">
                <a:solidFill>
                  <a:srgbClr val="FFFFFF"/>
                </a:solidFill>
                <a:latin typeface="Arial Black" pitchFamily="34" charset="0"/>
                <a:ea typeface="Arial Black" pitchFamily="34" charset="-122"/>
                <a:cs typeface="Arial Black" pitchFamily="34" charset="-120"/>
              </a:rPr>
              <a:t>Capital Preservation</a:t>
            </a:r>
            <a:endParaRPr lang="en-US" sz="2600" dirty="0"/>
          </a:p>
        </p:txBody>
      </p:sp>
      <p:sp>
        <p:nvSpPr>
          <p:cNvPr id="5" name="Shape 3"/>
          <p:cNvSpPr/>
          <p:nvPr/>
        </p:nvSpPr>
        <p:spPr>
          <a:xfrm>
            <a:off x="365760" y="1170432"/>
            <a:ext cx="8412480" cy="0"/>
          </a:xfrm>
          <a:prstGeom prst="line">
            <a:avLst/>
          </a:prstGeom>
          <a:noFill/>
          <a:ln w="25400">
            <a:solidFill>
              <a:srgbClr val="D4A843"/>
            </a:solidFill>
            <a:prstDash val="solid"/>
          </a:ln>
        </p:spPr>
      </p:sp>
      <p:sp>
        <p:nvSpPr>
          <p:cNvPr id="6" name="Text 4"/>
          <p:cNvSpPr/>
          <p:nvPr/>
        </p:nvSpPr>
        <p:spPr>
          <a:xfrm>
            <a:off x="8229600" y="182880"/>
            <a:ext cx="548640" cy="274320"/>
          </a:xfrm>
          <a:prstGeom prst="rect">
            <a:avLst/>
          </a:prstGeom>
          <a:noFill/>
          <a:ln/>
        </p:spPr>
        <p:txBody>
          <a:bodyPr wrap="square" rtlCol="0" anchor="ctr"/>
          <a:lstStyle/>
          <a:p>
            <a:pPr marL="0" indent="0" algn="ctr">
              <a:buNone/>
            </a:pPr>
            <a:r>
              <a:rPr lang="en-US" sz="1800" dirty="0">
                <a:solidFill>
                  <a:srgbClr val="E8A838"/>
                </a:solidFill>
                <a:latin typeface="Arial" pitchFamily="34" charset="0"/>
                <a:ea typeface="Arial" pitchFamily="34" charset="-122"/>
                <a:cs typeface="Arial" pitchFamily="34" charset="-120"/>
              </a:rPr>
              <a:t>▲</a:t>
            </a:r>
            <a:endParaRPr lang="en-US" sz="1800" dirty="0"/>
          </a:p>
        </p:txBody>
      </p:sp>
      <p:sp>
        <p:nvSpPr>
          <p:cNvPr id="7" name="Text 5"/>
          <p:cNvSpPr/>
          <p:nvPr/>
        </p:nvSpPr>
        <p:spPr>
          <a:xfrm>
            <a:off x="8046720" y="457200"/>
            <a:ext cx="914400" cy="228600"/>
          </a:xfrm>
          <a:prstGeom prst="rect">
            <a:avLst/>
          </a:prstGeom>
          <a:noFill/>
          <a:ln/>
        </p:spPr>
        <p:txBody>
          <a:bodyPr wrap="square" rtlCol="0" anchor="ctr"/>
          <a:lstStyle/>
          <a:p>
            <a:pPr marL="0" indent="0" algn="ctr">
              <a:buNone/>
            </a:pPr>
            <a:r>
              <a:rPr lang="en-US" sz="800" kern="0" spc="200" dirty="0">
                <a:solidFill>
                  <a:srgbClr val="E8A838"/>
                </a:solidFill>
                <a:latin typeface="Arial" pitchFamily="34" charset="0"/>
                <a:ea typeface="Arial" pitchFamily="34" charset="-122"/>
                <a:cs typeface="Arial" pitchFamily="34" charset="-120"/>
              </a:rPr>
              <a:t>PROFITS</a:t>
            </a:r>
            <a:endParaRPr lang="en-US" sz="800" dirty="0"/>
          </a:p>
        </p:txBody>
      </p:sp>
      <p:sp>
        <p:nvSpPr>
          <p:cNvPr id="8" name="Text 6"/>
          <p:cNvSpPr/>
          <p:nvPr/>
        </p:nvSpPr>
        <p:spPr>
          <a:xfrm>
            <a:off x="365760" y="1280160"/>
            <a:ext cx="8412480" cy="777240"/>
          </a:xfrm>
          <a:prstGeom prst="rect">
            <a:avLst/>
          </a:prstGeom>
          <a:noFill/>
          <a:ln/>
        </p:spPr>
        <p:txBody>
          <a:bodyPr wrap="square" rtlCol="0" anchor="ctr"/>
          <a:lstStyle/>
          <a:p>
            <a:pPr marL="0" indent="0">
              <a:lnSpc>
                <a:spcPct val="120000"/>
              </a:lnSpc>
              <a:buNone/>
            </a:pPr>
            <a:r>
              <a:rPr lang="en-US" sz="1100" i="1" dirty="0">
                <a:solidFill>
                  <a:srgbClr val="C8D6E5"/>
                </a:solidFill>
                <a:latin typeface="Arial" pitchFamily="34" charset="0"/>
                <a:ea typeface="Arial" pitchFamily="34" charset="-122"/>
                <a:cs typeface="Arial" pitchFamily="34" charset="-120"/>
              </a:rPr>
              <a:t>Capital preservation is job number one — not because it is conservative, but because math is unforgiving. A 20% drawdown needs a 25% gain to recover. A 50% drawdown needs 100%. The deeper the hole, the more unrealistic the recovery. Protect your capital first; everything else — edge, strategy, growth — depends on it.</a:t>
            </a:r>
            <a:endParaRPr lang="en-US" sz="1100" dirty="0"/>
          </a:p>
        </p:txBody>
      </p:sp>
      <p:pic>
        <p:nvPicPr>
          <p:cNvPr id="9" name="Image 0" descr="/mnt/project/Drawdown.JPG"/>
          <p:cNvPicPr>
            <a:picLocks noChangeAspect="1"/>
          </p:cNvPicPr>
          <p:nvPr/>
        </p:nvPicPr>
        <p:blipFill>
          <a:blip r:embed="rId3"/>
          <a:stretch>
            <a:fillRect/>
          </a:stretch>
        </p:blipFill>
        <p:spPr>
          <a:xfrm>
            <a:off x="365760" y="2240280"/>
            <a:ext cx="3474720" cy="2417197"/>
          </a:xfrm>
          <a:prstGeom prst="rect">
            <a:avLst/>
          </a:prstGeom>
        </p:spPr>
      </p:pic>
      <p:sp>
        <p:nvSpPr>
          <p:cNvPr id="10" name="Shape 7"/>
          <p:cNvSpPr/>
          <p:nvPr/>
        </p:nvSpPr>
        <p:spPr>
          <a:xfrm>
            <a:off x="4114800" y="2240280"/>
            <a:ext cx="4663440" cy="777240"/>
          </a:xfrm>
          <a:prstGeom prst="rect">
            <a:avLst/>
          </a:prstGeom>
          <a:solidFill>
            <a:srgbClr val="1F3044"/>
          </a:solidFill>
          <a:ln w="6350">
            <a:solidFill>
              <a:srgbClr val="2A4060"/>
            </a:solidFill>
            <a:prstDash val="solid"/>
          </a:ln>
        </p:spPr>
      </p:sp>
      <p:sp>
        <p:nvSpPr>
          <p:cNvPr id="11" name="Shape 8"/>
          <p:cNvSpPr/>
          <p:nvPr/>
        </p:nvSpPr>
        <p:spPr>
          <a:xfrm>
            <a:off x="4224528" y="2350008"/>
            <a:ext cx="109728" cy="109728"/>
          </a:xfrm>
          <a:prstGeom prst="ellipse">
            <a:avLst/>
          </a:prstGeom>
          <a:solidFill>
            <a:srgbClr val="E8A838"/>
          </a:solidFill>
          <a:ln/>
        </p:spPr>
      </p:sp>
      <p:sp>
        <p:nvSpPr>
          <p:cNvPr id="12" name="Text 9"/>
          <p:cNvSpPr/>
          <p:nvPr/>
        </p:nvSpPr>
        <p:spPr>
          <a:xfrm>
            <a:off x="4389120" y="2313432"/>
            <a:ext cx="4251960" cy="630936"/>
          </a:xfrm>
          <a:prstGeom prst="rect">
            <a:avLst/>
          </a:prstGeom>
          <a:noFill/>
          <a:ln/>
        </p:spPr>
        <p:txBody>
          <a:bodyPr wrap="square" rtlCol="0" anchor="t"/>
          <a:lstStyle/>
          <a:p>
            <a:pPr marL="0" indent="0">
              <a:lnSpc>
                <a:spcPct val="105000"/>
              </a:lnSpc>
              <a:buNone/>
            </a:pPr>
            <a:r>
              <a:rPr lang="en-US" sz="1100" b="1" dirty="0">
                <a:solidFill>
                  <a:srgbClr val="D4A843"/>
                </a:solidFill>
                <a:latin typeface="Arial" pitchFamily="34" charset="0"/>
                <a:ea typeface="Arial" pitchFamily="34" charset="-122"/>
                <a:cs typeface="Arial" pitchFamily="34" charset="-120"/>
              </a:rPr>
              <a:t>The 2% Rule — </a:t>
            </a:r>
            <a:r>
              <a:rPr lang="en-US" sz="1000" dirty="0">
                <a:solidFill>
                  <a:srgbClr val="C8D6E5"/>
                </a:solidFill>
                <a:latin typeface="Arial" pitchFamily="34" charset="0"/>
                <a:ea typeface="Arial" pitchFamily="34" charset="-122"/>
                <a:cs typeface="Arial" pitchFamily="34" charset="-120"/>
              </a:rPr>
              <a:t>Never risk more than 1-2% of total account equity on a single trade — this ensures that no single loss can meaningfully damage your ability to continue trading.</a:t>
            </a:r>
            <a:endParaRPr lang="en-US" sz="1100" dirty="0"/>
          </a:p>
        </p:txBody>
      </p:sp>
      <p:sp>
        <p:nvSpPr>
          <p:cNvPr id="13" name="Shape 10"/>
          <p:cNvSpPr/>
          <p:nvPr/>
        </p:nvSpPr>
        <p:spPr>
          <a:xfrm>
            <a:off x="4114800" y="3108960"/>
            <a:ext cx="4663440" cy="777240"/>
          </a:xfrm>
          <a:prstGeom prst="rect">
            <a:avLst/>
          </a:prstGeom>
          <a:solidFill>
            <a:srgbClr val="1F3044"/>
          </a:solidFill>
          <a:ln w="6350">
            <a:solidFill>
              <a:srgbClr val="2A4060"/>
            </a:solidFill>
            <a:prstDash val="solid"/>
          </a:ln>
        </p:spPr>
      </p:sp>
      <p:sp>
        <p:nvSpPr>
          <p:cNvPr id="14" name="Shape 11"/>
          <p:cNvSpPr/>
          <p:nvPr/>
        </p:nvSpPr>
        <p:spPr>
          <a:xfrm>
            <a:off x="4224528" y="3218688"/>
            <a:ext cx="109728" cy="109728"/>
          </a:xfrm>
          <a:prstGeom prst="ellipse">
            <a:avLst/>
          </a:prstGeom>
          <a:solidFill>
            <a:srgbClr val="E8A838"/>
          </a:solidFill>
          <a:ln/>
        </p:spPr>
      </p:sp>
      <p:sp>
        <p:nvSpPr>
          <p:cNvPr id="15" name="Text 12"/>
          <p:cNvSpPr/>
          <p:nvPr/>
        </p:nvSpPr>
        <p:spPr>
          <a:xfrm>
            <a:off x="4389120" y="3182112"/>
            <a:ext cx="4251960" cy="630936"/>
          </a:xfrm>
          <a:prstGeom prst="rect">
            <a:avLst/>
          </a:prstGeom>
          <a:noFill/>
          <a:ln/>
        </p:spPr>
        <p:txBody>
          <a:bodyPr wrap="square" rtlCol="0" anchor="t"/>
          <a:lstStyle/>
          <a:p>
            <a:pPr marL="0" indent="0">
              <a:lnSpc>
                <a:spcPct val="105000"/>
              </a:lnSpc>
              <a:buNone/>
            </a:pPr>
            <a:r>
              <a:rPr lang="en-US" sz="1100" b="1" dirty="0">
                <a:solidFill>
                  <a:srgbClr val="D4A843"/>
                </a:solidFill>
                <a:latin typeface="Arial" pitchFamily="34" charset="0"/>
                <a:ea typeface="Arial" pitchFamily="34" charset="-122"/>
                <a:cs typeface="Arial" pitchFamily="34" charset="-120"/>
              </a:rPr>
              <a:t>Asymmetric Recovery — </a:t>
            </a:r>
            <a:r>
              <a:rPr lang="en-US" sz="1000" dirty="0">
                <a:solidFill>
                  <a:srgbClr val="C8D6E5"/>
                </a:solidFill>
                <a:latin typeface="Arial" pitchFamily="34" charset="0"/>
                <a:ea typeface="Arial" pitchFamily="34" charset="-122"/>
                <a:cs typeface="Arial" pitchFamily="34" charset="-120"/>
              </a:rPr>
              <a:t>Recovery math is brutally non-linear — once drawdown exceeds 20%, the return needed to recover grows exponentially; capital preservation prevents entering this death spiral.</a:t>
            </a:r>
            <a:endParaRPr lang="en-US" sz="1100" dirty="0"/>
          </a:p>
        </p:txBody>
      </p:sp>
      <p:sp>
        <p:nvSpPr>
          <p:cNvPr id="16" name="Shape 13"/>
          <p:cNvSpPr/>
          <p:nvPr/>
        </p:nvSpPr>
        <p:spPr>
          <a:xfrm>
            <a:off x="4114800" y="3977640"/>
            <a:ext cx="4663440" cy="777240"/>
          </a:xfrm>
          <a:prstGeom prst="rect">
            <a:avLst/>
          </a:prstGeom>
          <a:solidFill>
            <a:srgbClr val="1F3044"/>
          </a:solidFill>
          <a:ln w="6350">
            <a:solidFill>
              <a:srgbClr val="2A4060"/>
            </a:solidFill>
            <a:prstDash val="solid"/>
          </a:ln>
        </p:spPr>
      </p:sp>
      <p:sp>
        <p:nvSpPr>
          <p:cNvPr id="17" name="Shape 14"/>
          <p:cNvSpPr/>
          <p:nvPr/>
        </p:nvSpPr>
        <p:spPr>
          <a:xfrm>
            <a:off x="4224528" y="4087368"/>
            <a:ext cx="109728" cy="109728"/>
          </a:xfrm>
          <a:prstGeom prst="ellipse">
            <a:avLst/>
          </a:prstGeom>
          <a:solidFill>
            <a:srgbClr val="E8A838"/>
          </a:solidFill>
          <a:ln/>
        </p:spPr>
      </p:sp>
      <p:sp>
        <p:nvSpPr>
          <p:cNvPr id="18" name="Text 15"/>
          <p:cNvSpPr/>
          <p:nvPr/>
        </p:nvSpPr>
        <p:spPr>
          <a:xfrm>
            <a:off x="4389120" y="4050792"/>
            <a:ext cx="4251960" cy="630936"/>
          </a:xfrm>
          <a:prstGeom prst="rect">
            <a:avLst/>
          </a:prstGeom>
          <a:noFill/>
          <a:ln/>
        </p:spPr>
        <p:txBody>
          <a:bodyPr wrap="square" rtlCol="0" anchor="t"/>
          <a:lstStyle/>
          <a:p>
            <a:pPr marL="0" indent="0">
              <a:lnSpc>
                <a:spcPct val="105000"/>
              </a:lnSpc>
              <a:buNone/>
            </a:pPr>
            <a:r>
              <a:rPr lang="en-US" sz="1100" b="1" dirty="0">
                <a:solidFill>
                  <a:srgbClr val="D4A843"/>
                </a:solidFill>
                <a:latin typeface="Arial" pitchFamily="34" charset="0"/>
                <a:ea typeface="Arial" pitchFamily="34" charset="-122"/>
                <a:cs typeface="Arial" pitchFamily="34" charset="-120"/>
              </a:rPr>
              <a:t>Survive to Compound — </a:t>
            </a:r>
            <a:r>
              <a:rPr lang="en-US" sz="1000" dirty="0">
                <a:solidFill>
                  <a:srgbClr val="C8D6E5"/>
                </a:solidFill>
                <a:latin typeface="Arial" pitchFamily="34" charset="0"/>
                <a:ea typeface="Arial" pitchFamily="34" charset="-122"/>
                <a:cs typeface="Arial" pitchFamily="34" charset="-120"/>
              </a:rPr>
              <a:t>The first goal of every trading session is to still be trading tomorrow — compounding only works when there is capital left to compound; blown accounts compound nothing.</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1B2838"/>
        </a:solidFill>
        <a:effectLst/>
      </p:bgPr>
    </p:bg>
    <p:spTree>
      <p:nvGrpSpPr>
        <p:cNvPr id="1" name=""/>
        <p:cNvGrpSpPr/>
        <p:nvPr/>
      </p:nvGrpSpPr>
      <p:grpSpPr>
        <a:xfrm>
          <a:off x="0" y="0"/>
          <a:ext cx="0" cy="0"/>
          <a:chOff x="0" y="0"/>
          <a:chExt cx="0" cy="0"/>
        </a:xfrm>
      </p:grpSpPr>
      <p:sp>
        <p:nvSpPr>
          <p:cNvPr id="2" name="Text 0"/>
          <p:cNvSpPr/>
          <p:nvPr/>
        </p:nvSpPr>
        <p:spPr>
          <a:xfrm>
            <a:off x="365760" y="182880"/>
            <a:ext cx="3657600" cy="274320"/>
          </a:xfrm>
          <a:prstGeom prst="rect">
            <a:avLst/>
          </a:prstGeom>
          <a:noFill/>
          <a:ln/>
        </p:spPr>
        <p:txBody>
          <a:bodyPr wrap="square" rtlCol="0" anchor="ctr"/>
          <a:lstStyle/>
          <a:p>
            <a:pPr marL="0" indent="0">
              <a:buNone/>
            </a:pPr>
            <a:r>
              <a:rPr lang="en-US" sz="1000" kern="0" spc="400" dirty="0">
                <a:solidFill>
                  <a:srgbClr val="D4A843"/>
                </a:solidFill>
                <a:latin typeface="Arial" pitchFamily="34" charset="0"/>
                <a:ea typeface="Arial" pitchFamily="34" charset="-122"/>
                <a:cs typeface="Arial" pitchFamily="34" charset="-120"/>
              </a:rPr>
              <a:t>L E V E L  4</a:t>
            </a:r>
            <a:endParaRPr lang="en-US" sz="1000" dirty="0"/>
          </a:p>
        </p:txBody>
      </p:sp>
      <p:sp>
        <p:nvSpPr>
          <p:cNvPr id="3" name="Text 1"/>
          <p:cNvSpPr/>
          <p:nvPr/>
        </p:nvSpPr>
        <p:spPr>
          <a:xfrm>
            <a:off x="365760" y="411480"/>
            <a:ext cx="5486400" cy="320040"/>
          </a:xfrm>
          <a:prstGeom prst="rect">
            <a:avLst/>
          </a:prstGeom>
          <a:noFill/>
          <a:ln/>
        </p:spPr>
        <p:txBody>
          <a:bodyPr wrap="square" rtlCol="0" anchor="ctr"/>
          <a:lstStyle/>
          <a:p>
            <a:pPr marL="0" indent="0">
              <a:buNone/>
            </a:pPr>
            <a:r>
              <a:rPr lang="en-US" sz="1400" b="1" dirty="0">
                <a:solidFill>
                  <a:srgbClr val="FFFFFF"/>
                </a:solidFill>
                <a:latin typeface="Arial Black" pitchFamily="34" charset="0"/>
                <a:ea typeface="Arial Black" pitchFamily="34" charset="-122"/>
                <a:cs typeface="Arial Black" pitchFamily="34" charset="-120"/>
              </a:rPr>
              <a:t>MONEY RISK MANAGEMENT</a:t>
            </a:r>
            <a:endParaRPr lang="en-US" sz="1400" dirty="0"/>
          </a:p>
        </p:txBody>
      </p:sp>
      <p:sp>
        <p:nvSpPr>
          <p:cNvPr id="4" name="Text 2"/>
          <p:cNvSpPr/>
          <p:nvPr/>
        </p:nvSpPr>
        <p:spPr>
          <a:xfrm>
            <a:off x="365760" y="685800"/>
            <a:ext cx="7772400" cy="457200"/>
          </a:xfrm>
          <a:prstGeom prst="rect">
            <a:avLst/>
          </a:prstGeom>
          <a:noFill/>
          <a:ln/>
        </p:spPr>
        <p:txBody>
          <a:bodyPr wrap="square" lIns="0" tIns="0" rIns="0" bIns="0" rtlCol="0" anchor="ctr"/>
          <a:lstStyle/>
          <a:p>
            <a:pPr marL="0" indent="0">
              <a:buNone/>
            </a:pPr>
            <a:r>
              <a:rPr lang="en-US" sz="2600" b="1" dirty="0">
                <a:solidFill>
                  <a:srgbClr val="FFFFFF"/>
                </a:solidFill>
                <a:latin typeface="Arial Black" pitchFamily="34" charset="0"/>
                <a:ea typeface="Arial Black" pitchFamily="34" charset="-122"/>
                <a:cs typeface="Arial Black" pitchFamily="34" charset="-120"/>
              </a:rPr>
              <a:t>Position Sizing Rules</a:t>
            </a:r>
            <a:endParaRPr lang="en-US" sz="2600" dirty="0"/>
          </a:p>
        </p:txBody>
      </p:sp>
      <p:sp>
        <p:nvSpPr>
          <p:cNvPr id="5" name="Shape 3"/>
          <p:cNvSpPr/>
          <p:nvPr/>
        </p:nvSpPr>
        <p:spPr>
          <a:xfrm>
            <a:off x="365760" y="1170432"/>
            <a:ext cx="8412480" cy="0"/>
          </a:xfrm>
          <a:prstGeom prst="line">
            <a:avLst/>
          </a:prstGeom>
          <a:noFill/>
          <a:ln w="25400">
            <a:solidFill>
              <a:srgbClr val="D4A843"/>
            </a:solidFill>
            <a:prstDash val="solid"/>
          </a:ln>
        </p:spPr>
      </p:sp>
      <p:sp>
        <p:nvSpPr>
          <p:cNvPr id="6" name="Text 4"/>
          <p:cNvSpPr/>
          <p:nvPr/>
        </p:nvSpPr>
        <p:spPr>
          <a:xfrm>
            <a:off x="8229600" y="182880"/>
            <a:ext cx="548640" cy="274320"/>
          </a:xfrm>
          <a:prstGeom prst="rect">
            <a:avLst/>
          </a:prstGeom>
          <a:noFill/>
          <a:ln/>
        </p:spPr>
        <p:txBody>
          <a:bodyPr wrap="square" rtlCol="0" anchor="ctr"/>
          <a:lstStyle/>
          <a:p>
            <a:pPr marL="0" indent="0" algn="ctr">
              <a:buNone/>
            </a:pPr>
            <a:r>
              <a:rPr lang="en-US" sz="1800" dirty="0">
                <a:solidFill>
                  <a:srgbClr val="E8A838"/>
                </a:solidFill>
                <a:latin typeface="Arial" pitchFamily="34" charset="0"/>
                <a:ea typeface="Arial" pitchFamily="34" charset="-122"/>
                <a:cs typeface="Arial" pitchFamily="34" charset="-120"/>
              </a:rPr>
              <a:t>▲</a:t>
            </a:r>
            <a:endParaRPr lang="en-US" sz="1800" dirty="0"/>
          </a:p>
        </p:txBody>
      </p:sp>
      <p:sp>
        <p:nvSpPr>
          <p:cNvPr id="7" name="Text 5"/>
          <p:cNvSpPr/>
          <p:nvPr/>
        </p:nvSpPr>
        <p:spPr>
          <a:xfrm>
            <a:off x="8046720" y="457200"/>
            <a:ext cx="914400" cy="228600"/>
          </a:xfrm>
          <a:prstGeom prst="rect">
            <a:avLst/>
          </a:prstGeom>
          <a:noFill/>
          <a:ln/>
        </p:spPr>
        <p:txBody>
          <a:bodyPr wrap="square" rtlCol="0" anchor="ctr"/>
          <a:lstStyle/>
          <a:p>
            <a:pPr marL="0" indent="0" algn="ctr">
              <a:buNone/>
            </a:pPr>
            <a:r>
              <a:rPr lang="en-US" sz="800" kern="0" spc="200" dirty="0">
                <a:solidFill>
                  <a:srgbClr val="E8A838"/>
                </a:solidFill>
                <a:latin typeface="Arial" pitchFamily="34" charset="0"/>
                <a:ea typeface="Arial" pitchFamily="34" charset="-122"/>
                <a:cs typeface="Arial" pitchFamily="34" charset="-120"/>
              </a:rPr>
              <a:t>PROFITS</a:t>
            </a:r>
            <a:endParaRPr lang="en-US" sz="800" dirty="0"/>
          </a:p>
        </p:txBody>
      </p:sp>
      <p:sp>
        <p:nvSpPr>
          <p:cNvPr id="8" name="Text 6"/>
          <p:cNvSpPr/>
          <p:nvPr/>
        </p:nvSpPr>
        <p:spPr>
          <a:xfrm>
            <a:off x="365760" y="1280160"/>
            <a:ext cx="8412480" cy="777240"/>
          </a:xfrm>
          <a:prstGeom prst="rect">
            <a:avLst/>
          </a:prstGeom>
          <a:noFill/>
          <a:ln/>
        </p:spPr>
        <p:txBody>
          <a:bodyPr wrap="square" rtlCol="0" anchor="ctr"/>
          <a:lstStyle/>
          <a:p>
            <a:pPr marL="0" indent="0">
              <a:lnSpc>
                <a:spcPct val="120000"/>
              </a:lnSpc>
              <a:buNone/>
            </a:pPr>
            <a:r>
              <a:rPr lang="en-US" sz="1100" i="1" dirty="0">
                <a:solidFill>
                  <a:srgbClr val="C8D6E5"/>
                </a:solidFill>
                <a:latin typeface="Arial" pitchFamily="34" charset="0"/>
                <a:ea typeface="Arial" pitchFamily="34" charset="-122"/>
                <a:cs typeface="Arial" pitchFamily="34" charset="-120"/>
              </a:rPr>
              <a:t>Position sizing is how you translate edge into survival. A great setup with reckless size becomes a gamble; a mediocre setup with disciplined size stays manageable. The breakeven table reveals a critical truth: the worse your risk-to-reward ratio, the higher the win rate you need just to break even — and most traders overestimate their win rate.</a:t>
            </a:r>
            <a:endParaRPr lang="en-US" sz="1100" dirty="0"/>
          </a:p>
        </p:txBody>
      </p:sp>
      <p:pic>
        <p:nvPicPr>
          <p:cNvPr id="9" name="Image 0" descr="/mnt/project/BreakEven.JPG"/>
          <p:cNvPicPr>
            <a:picLocks noChangeAspect="1"/>
          </p:cNvPicPr>
          <p:nvPr/>
        </p:nvPicPr>
        <p:blipFill>
          <a:blip r:embed="rId3"/>
          <a:stretch>
            <a:fillRect/>
          </a:stretch>
        </p:blipFill>
        <p:spPr>
          <a:xfrm>
            <a:off x="457200" y="2240280"/>
            <a:ext cx="2240280" cy="2560320"/>
          </a:xfrm>
          <a:prstGeom prst="rect">
            <a:avLst/>
          </a:prstGeom>
        </p:spPr>
      </p:pic>
      <p:sp>
        <p:nvSpPr>
          <p:cNvPr id="10" name="Shape 7"/>
          <p:cNvSpPr/>
          <p:nvPr/>
        </p:nvSpPr>
        <p:spPr>
          <a:xfrm>
            <a:off x="2926080" y="2240280"/>
            <a:ext cx="5852160" cy="777240"/>
          </a:xfrm>
          <a:prstGeom prst="rect">
            <a:avLst/>
          </a:prstGeom>
          <a:solidFill>
            <a:srgbClr val="1F3044"/>
          </a:solidFill>
          <a:ln w="6350">
            <a:solidFill>
              <a:srgbClr val="2A4060"/>
            </a:solidFill>
            <a:prstDash val="solid"/>
          </a:ln>
        </p:spPr>
      </p:sp>
      <p:sp>
        <p:nvSpPr>
          <p:cNvPr id="11" name="Shape 8"/>
          <p:cNvSpPr/>
          <p:nvPr/>
        </p:nvSpPr>
        <p:spPr>
          <a:xfrm>
            <a:off x="3035808" y="2350008"/>
            <a:ext cx="109728" cy="109728"/>
          </a:xfrm>
          <a:prstGeom prst="ellipse">
            <a:avLst/>
          </a:prstGeom>
          <a:solidFill>
            <a:srgbClr val="E8A838"/>
          </a:solidFill>
          <a:ln/>
        </p:spPr>
      </p:sp>
      <p:sp>
        <p:nvSpPr>
          <p:cNvPr id="12" name="Text 9"/>
          <p:cNvSpPr/>
          <p:nvPr/>
        </p:nvSpPr>
        <p:spPr>
          <a:xfrm>
            <a:off x="3200400" y="2313432"/>
            <a:ext cx="5440680" cy="630936"/>
          </a:xfrm>
          <a:prstGeom prst="rect">
            <a:avLst/>
          </a:prstGeom>
          <a:noFill/>
          <a:ln/>
        </p:spPr>
        <p:txBody>
          <a:bodyPr wrap="square" rtlCol="0" anchor="t"/>
          <a:lstStyle/>
          <a:p>
            <a:pPr marL="0" indent="0">
              <a:lnSpc>
                <a:spcPct val="105000"/>
              </a:lnSpc>
              <a:buNone/>
            </a:pPr>
            <a:r>
              <a:rPr lang="en-US" sz="1100" b="1" dirty="0">
                <a:solidFill>
                  <a:srgbClr val="D4A843"/>
                </a:solidFill>
                <a:latin typeface="Arial" pitchFamily="34" charset="0"/>
                <a:ea typeface="Arial" pitchFamily="34" charset="-122"/>
                <a:cs typeface="Arial" pitchFamily="34" charset="-120"/>
              </a:rPr>
              <a:t>Risk-to-Reward Drives Everything — </a:t>
            </a:r>
            <a:r>
              <a:rPr lang="en-US" sz="1000" dirty="0">
                <a:solidFill>
                  <a:srgbClr val="C8D6E5"/>
                </a:solidFill>
                <a:latin typeface="Arial" pitchFamily="34" charset="0"/>
                <a:ea typeface="Arial" pitchFamily="34" charset="-122"/>
                <a:cs typeface="Arial" pitchFamily="34" charset="-120"/>
              </a:rPr>
              <a:t>A 1:1 risk-to-reward ratio requires a 50% win rate just to break even — no profit, no edge. Moving to 1:2 drops your breakeven to 33%, giving you room for error and psychological breathing space.</a:t>
            </a:r>
            <a:endParaRPr lang="en-US" sz="1100" dirty="0"/>
          </a:p>
        </p:txBody>
      </p:sp>
      <p:sp>
        <p:nvSpPr>
          <p:cNvPr id="13" name="Shape 10"/>
          <p:cNvSpPr/>
          <p:nvPr/>
        </p:nvSpPr>
        <p:spPr>
          <a:xfrm>
            <a:off x="2926080" y="3108960"/>
            <a:ext cx="5852160" cy="777240"/>
          </a:xfrm>
          <a:prstGeom prst="rect">
            <a:avLst/>
          </a:prstGeom>
          <a:solidFill>
            <a:srgbClr val="1F3044"/>
          </a:solidFill>
          <a:ln w="6350">
            <a:solidFill>
              <a:srgbClr val="2A4060"/>
            </a:solidFill>
            <a:prstDash val="solid"/>
          </a:ln>
        </p:spPr>
      </p:sp>
      <p:sp>
        <p:nvSpPr>
          <p:cNvPr id="14" name="Shape 11"/>
          <p:cNvSpPr/>
          <p:nvPr/>
        </p:nvSpPr>
        <p:spPr>
          <a:xfrm>
            <a:off x="3035808" y="3218688"/>
            <a:ext cx="109728" cy="109728"/>
          </a:xfrm>
          <a:prstGeom prst="ellipse">
            <a:avLst/>
          </a:prstGeom>
          <a:solidFill>
            <a:srgbClr val="E8A838"/>
          </a:solidFill>
          <a:ln/>
        </p:spPr>
      </p:sp>
      <p:sp>
        <p:nvSpPr>
          <p:cNvPr id="15" name="Text 12"/>
          <p:cNvSpPr/>
          <p:nvPr/>
        </p:nvSpPr>
        <p:spPr>
          <a:xfrm>
            <a:off x="3200400" y="3182112"/>
            <a:ext cx="5440680" cy="630936"/>
          </a:xfrm>
          <a:prstGeom prst="rect">
            <a:avLst/>
          </a:prstGeom>
          <a:noFill/>
          <a:ln/>
        </p:spPr>
        <p:txBody>
          <a:bodyPr wrap="square" rtlCol="0" anchor="t"/>
          <a:lstStyle/>
          <a:p>
            <a:pPr marL="0" indent="0">
              <a:lnSpc>
                <a:spcPct val="105000"/>
              </a:lnSpc>
              <a:buNone/>
            </a:pPr>
            <a:r>
              <a:rPr lang="en-US" sz="1100" b="1" dirty="0">
                <a:solidFill>
                  <a:srgbClr val="D4A843"/>
                </a:solidFill>
                <a:latin typeface="Arial" pitchFamily="34" charset="0"/>
                <a:ea typeface="Arial" pitchFamily="34" charset="-122"/>
                <a:cs typeface="Arial" pitchFamily="34" charset="-120"/>
              </a:rPr>
              <a:t>Size for the Worst Case — </a:t>
            </a:r>
            <a:r>
              <a:rPr lang="en-US" sz="1000" dirty="0">
                <a:solidFill>
                  <a:srgbClr val="C8D6E5"/>
                </a:solidFill>
                <a:latin typeface="Arial" pitchFamily="34" charset="0"/>
                <a:ea typeface="Arial" pitchFamily="34" charset="-122"/>
                <a:cs typeface="Arial" pitchFamily="34" charset="-120"/>
              </a:rPr>
              <a:t>Position size should be calculated from your stop-loss distance, not from how much you want to make — start with the loss you can absorb and work backward to determine share count or contract quantity.</a:t>
            </a:r>
            <a:endParaRPr lang="en-US" sz="1100" dirty="0"/>
          </a:p>
        </p:txBody>
      </p:sp>
      <p:sp>
        <p:nvSpPr>
          <p:cNvPr id="16" name="Shape 13"/>
          <p:cNvSpPr/>
          <p:nvPr/>
        </p:nvSpPr>
        <p:spPr>
          <a:xfrm>
            <a:off x="2926080" y="3977640"/>
            <a:ext cx="5852160" cy="777240"/>
          </a:xfrm>
          <a:prstGeom prst="rect">
            <a:avLst/>
          </a:prstGeom>
          <a:solidFill>
            <a:srgbClr val="1F3044"/>
          </a:solidFill>
          <a:ln w="6350">
            <a:solidFill>
              <a:srgbClr val="2A4060"/>
            </a:solidFill>
            <a:prstDash val="solid"/>
          </a:ln>
        </p:spPr>
      </p:sp>
      <p:sp>
        <p:nvSpPr>
          <p:cNvPr id="17" name="Shape 14"/>
          <p:cNvSpPr/>
          <p:nvPr/>
        </p:nvSpPr>
        <p:spPr>
          <a:xfrm>
            <a:off x="3035808" y="4087368"/>
            <a:ext cx="109728" cy="109728"/>
          </a:xfrm>
          <a:prstGeom prst="ellipse">
            <a:avLst/>
          </a:prstGeom>
          <a:solidFill>
            <a:srgbClr val="E8A838"/>
          </a:solidFill>
          <a:ln/>
        </p:spPr>
      </p:sp>
      <p:sp>
        <p:nvSpPr>
          <p:cNvPr id="18" name="Text 15"/>
          <p:cNvSpPr/>
          <p:nvPr/>
        </p:nvSpPr>
        <p:spPr>
          <a:xfrm>
            <a:off x="3200400" y="4050792"/>
            <a:ext cx="5440680" cy="630936"/>
          </a:xfrm>
          <a:prstGeom prst="rect">
            <a:avLst/>
          </a:prstGeom>
          <a:noFill/>
          <a:ln/>
        </p:spPr>
        <p:txBody>
          <a:bodyPr wrap="square" rtlCol="0" anchor="t"/>
          <a:lstStyle/>
          <a:p>
            <a:pPr marL="0" indent="0">
              <a:lnSpc>
                <a:spcPct val="105000"/>
              </a:lnSpc>
              <a:buNone/>
            </a:pPr>
            <a:r>
              <a:rPr lang="en-US" sz="1100" b="1" dirty="0">
                <a:solidFill>
                  <a:srgbClr val="D4A843"/>
                </a:solidFill>
                <a:latin typeface="Arial" pitchFamily="34" charset="0"/>
                <a:ea typeface="Arial" pitchFamily="34" charset="-122"/>
                <a:cs typeface="Arial" pitchFamily="34" charset="-120"/>
              </a:rPr>
              <a:t>Never Average Down — </a:t>
            </a:r>
            <a:r>
              <a:rPr lang="en-US" sz="1000" dirty="0">
                <a:solidFill>
                  <a:srgbClr val="C8D6E5"/>
                </a:solidFill>
                <a:latin typeface="Arial" pitchFamily="34" charset="0"/>
                <a:ea typeface="Arial" pitchFamily="34" charset="-122"/>
                <a:cs typeface="Arial" pitchFamily="34" charset="-120"/>
              </a:rPr>
              <a:t>Adding to a losing position is doubling your exposure to a trade the market is telling you is wrong — increasing size on losers violates every principle of capital preservation and position discipline.</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B2838"/>
        </a:solidFill>
        <a:effectLst/>
      </p:bgPr>
    </p:bg>
    <p:spTree>
      <p:nvGrpSpPr>
        <p:cNvPr id="1" name=""/>
        <p:cNvGrpSpPr/>
        <p:nvPr/>
      </p:nvGrpSpPr>
      <p:grpSpPr>
        <a:xfrm>
          <a:off x="0" y="0"/>
          <a:ext cx="0" cy="0"/>
          <a:chOff x="0" y="0"/>
          <a:chExt cx="0" cy="0"/>
        </a:xfrm>
      </p:grpSpPr>
      <p:sp>
        <p:nvSpPr>
          <p:cNvPr id="2" name="Text 0"/>
          <p:cNvSpPr/>
          <p:nvPr/>
        </p:nvSpPr>
        <p:spPr>
          <a:xfrm>
            <a:off x="365760" y="182880"/>
            <a:ext cx="3657600" cy="274320"/>
          </a:xfrm>
          <a:prstGeom prst="rect">
            <a:avLst/>
          </a:prstGeom>
          <a:noFill/>
          <a:ln/>
        </p:spPr>
        <p:txBody>
          <a:bodyPr wrap="square" rtlCol="0" anchor="ctr"/>
          <a:lstStyle/>
          <a:p>
            <a:pPr marL="0" indent="0">
              <a:buNone/>
            </a:pPr>
            <a:r>
              <a:rPr lang="en-US" sz="1000" kern="0" spc="400" dirty="0">
                <a:solidFill>
                  <a:srgbClr val="D4A843"/>
                </a:solidFill>
                <a:latin typeface="Arial" pitchFamily="34" charset="0"/>
                <a:ea typeface="Arial" pitchFamily="34" charset="-122"/>
                <a:cs typeface="Arial" pitchFamily="34" charset="-120"/>
              </a:rPr>
              <a:t>L E V E L  4</a:t>
            </a:r>
            <a:endParaRPr lang="en-US" sz="1000" dirty="0"/>
          </a:p>
        </p:txBody>
      </p:sp>
      <p:sp>
        <p:nvSpPr>
          <p:cNvPr id="3" name="Text 1"/>
          <p:cNvSpPr/>
          <p:nvPr/>
        </p:nvSpPr>
        <p:spPr>
          <a:xfrm>
            <a:off x="365760" y="411480"/>
            <a:ext cx="5486400" cy="320040"/>
          </a:xfrm>
          <a:prstGeom prst="rect">
            <a:avLst/>
          </a:prstGeom>
          <a:noFill/>
          <a:ln/>
        </p:spPr>
        <p:txBody>
          <a:bodyPr wrap="square" rtlCol="0" anchor="ctr"/>
          <a:lstStyle/>
          <a:p>
            <a:pPr marL="0" indent="0">
              <a:buNone/>
            </a:pPr>
            <a:r>
              <a:rPr lang="en-US" sz="1400" b="1" dirty="0">
                <a:solidFill>
                  <a:srgbClr val="FFFFFF"/>
                </a:solidFill>
                <a:latin typeface="Arial Black" pitchFamily="34" charset="0"/>
                <a:ea typeface="Arial Black" pitchFamily="34" charset="-122"/>
                <a:cs typeface="Arial Black" pitchFamily="34" charset="-120"/>
              </a:rPr>
              <a:t>MONEY RISK MANAGEMENT</a:t>
            </a:r>
            <a:endParaRPr lang="en-US" sz="1400" dirty="0"/>
          </a:p>
        </p:txBody>
      </p:sp>
      <p:sp>
        <p:nvSpPr>
          <p:cNvPr id="4" name="Text 2"/>
          <p:cNvSpPr/>
          <p:nvPr/>
        </p:nvSpPr>
        <p:spPr>
          <a:xfrm>
            <a:off x="365760" y="685800"/>
            <a:ext cx="7772400" cy="457200"/>
          </a:xfrm>
          <a:prstGeom prst="rect">
            <a:avLst/>
          </a:prstGeom>
          <a:noFill/>
          <a:ln/>
        </p:spPr>
        <p:txBody>
          <a:bodyPr wrap="square" lIns="0" tIns="0" rIns="0" bIns="0" rtlCol="0" anchor="ctr"/>
          <a:lstStyle/>
          <a:p>
            <a:pPr marL="0" indent="0">
              <a:buNone/>
            </a:pPr>
            <a:r>
              <a:rPr lang="en-US" sz="2600" b="1" dirty="0">
                <a:solidFill>
                  <a:srgbClr val="FFFFFF"/>
                </a:solidFill>
                <a:latin typeface="Arial Black" pitchFamily="34" charset="0"/>
                <a:ea typeface="Arial Black" pitchFamily="34" charset="-122"/>
                <a:cs typeface="Arial Black" pitchFamily="34" charset="-120"/>
              </a:rPr>
              <a:t>Stop-Loss Discipline</a:t>
            </a:r>
            <a:endParaRPr lang="en-US" sz="2600" dirty="0"/>
          </a:p>
        </p:txBody>
      </p:sp>
      <p:sp>
        <p:nvSpPr>
          <p:cNvPr id="5" name="Shape 3"/>
          <p:cNvSpPr/>
          <p:nvPr/>
        </p:nvSpPr>
        <p:spPr>
          <a:xfrm>
            <a:off x="365760" y="1170432"/>
            <a:ext cx="8412480" cy="0"/>
          </a:xfrm>
          <a:prstGeom prst="line">
            <a:avLst/>
          </a:prstGeom>
          <a:noFill/>
          <a:ln w="25400">
            <a:solidFill>
              <a:srgbClr val="D4A843"/>
            </a:solidFill>
            <a:prstDash val="solid"/>
          </a:ln>
        </p:spPr>
      </p:sp>
      <p:sp>
        <p:nvSpPr>
          <p:cNvPr id="6" name="Text 4"/>
          <p:cNvSpPr/>
          <p:nvPr/>
        </p:nvSpPr>
        <p:spPr>
          <a:xfrm>
            <a:off x="8229600" y="182880"/>
            <a:ext cx="548640" cy="274320"/>
          </a:xfrm>
          <a:prstGeom prst="rect">
            <a:avLst/>
          </a:prstGeom>
          <a:noFill/>
          <a:ln/>
        </p:spPr>
        <p:txBody>
          <a:bodyPr wrap="square" rtlCol="0" anchor="ctr"/>
          <a:lstStyle/>
          <a:p>
            <a:pPr marL="0" indent="0" algn="ctr">
              <a:buNone/>
            </a:pPr>
            <a:r>
              <a:rPr lang="en-US" sz="1800" dirty="0">
                <a:solidFill>
                  <a:srgbClr val="E8A838"/>
                </a:solidFill>
                <a:latin typeface="Arial" pitchFamily="34" charset="0"/>
                <a:ea typeface="Arial" pitchFamily="34" charset="-122"/>
                <a:cs typeface="Arial" pitchFamily="34" charset="-120"/>
              </a:rPr>
              <a:t>▲</a:t>
            </a:r>
            <a:endParaRPr lang="en-US" sz="1800" dirty="0"/>
          </a:p>
        </p:txBody>
      </p:sp>
      <p:sp>
        <p:nvSpPr>
          <p:cNvPr id="7" name="Text 5"/>
          <p:cNvSpPr/>
          <p:nvPr/>
        </p:nvSpPr>
        <p:spPr>
          <a:xfrm>
            <a:off x="8046720" y="457200"/>
            <a:ext cx="914400" cy="228600"/>
          </a:xfrm>
          <a:prstGeom prst="rect">
            <a:avLst/>
          </a:prstGeom>
          <a:noFill/>
          <a:ln/>
        </p:spPr>
        <p:txBody>
          <a:bodyPr wrap="square" rtlCol="0" anchor="ctr"/>
          <a:lstStyle/>
          <a:p>
            <a:pPr marL="0" indent="0" algn="ctr">
              <a:buNone/>
            </a:pPr>
            <a:r>
              <a:rPr lang="en-US" sz="800" kern="0" spc="200" dirty="0">
                <a:solidFill>
                  <a:srgbClr val="E8A838"/>
                </a:solidFill>
                <a:latin typeface="Arial" pitchFamily="34" charset="0"/>
                <a:ea typeface="Arial" pitchFamily="34" charset="-122"/>
                <a:cs typeface="Arial" pitchFamily="34" charset="-120"/>
              </a:rPr>
              <a:t>PROFITS</a:t>
            </a:r>
            <a:endParaRPr lang="en-US" sz="800" dirty="0"/>
          </a:p>
        </p:txBody>
      </p:sp>
      <p:sp>
        <p:nvSpPr>
          <p:cNvPr id="8" name="Text 6"/>
          <p:cNvSpPr/>
          <p:nvPr/>
        </p:nvSpPr>
        <p:spPr>
          <a:xfrm>
            <a:off x="365760" y="1280160"/>
            <a:ext cx="8412480" cy="777240"/>
          </a:xfrm>
          <a:prstGeom prst="rect">
            <a:avLst/>
          </a:prstGeom>
          <a:noFill/>
          <a:ln/>
        </p:spPr>
        <p:txBody>
          <a:bodyPr wrap="square" rtlCol="0" anchor="ctr"/>
          <a:lstStyle/>
          <a:p>
            <a:pPr marL="0" indent="0">
              <a:lnSpc>
                <a:spcPct val="120000"/>
              </a:lnSpc>
              <a:buNone/>
            </a:pPr>
            <a:r>
              <a:rPr lang="en-US" sz="1100" i="1" dirty="0">
                <a:solidFill>
                  <a:srgbClr val="C8D6E5"/>
                </a:solidFill>
                <a:latin typeface="Arial" pitchFamily="34" charset="0"/>
                <a:ea typeface="Arial" pitchFamily="34" charset="-122"/>
                <a:cs typeface="Arial" pitchFamily="34" charset="-120"/>
              </a:rPr>
              <a:t>A stop-loss is not a suggestion — it is the hard boundary between a controlled loss and a catastrophic one. Even a strategy with a 60% win rate will experience streaks of 12 consecutive losses. Without pre-defined stops, those inevitable losing runs destroy accounts. The math is simple: define your exit before you enter, honor it without exception, and let the edge play out over a statistically significant sample.</a:t>
            </a:r>
            <a:endParaRPr lang="en-US" sz="1100" dirty="0"/>
          </a:p>
        </p:txBody>
      </p:sp>
      <p:pic>
        <p:nvPicPr>
          <p:cNvPr id="9" name="Image 0" descr="/mnt/project/Fixed_Ratio_Stop.JPG"/>
          <p:cNvPicPr>
            <a:picLocks noChangeAspect="1"/>
          </p:cNvPicPr>
          <p:nvPr/>
        </p:nvPicPr>
        <p:blipFill>
          <a:blip r:embed="rId3"/>
          <a:stretch>
            <a:fillRect/>
          </a:stretch>
        </p:blipFill>
        <p:spPr>
          <a:xfrm>
            <a:off x="365760" y="2286000"/>
            <a:ext cx="3474720" cy="2452744"/>
          </a:xfrm>
          <a:prstGeom prst="rect">
            <a:avLst/>
          </a:prstGeom>
        </p:spPr>
      </p:pic>
      <p:pic>
        <p:nvPicPr>
          <p:cNvPr id="10" name="Image 1" descr="/mnt/project/Streaks.JPG"/>
          <p:cNvPicPr>
            <a:picLocks noChangeAspect="1"/>
          </p:cNvPicPr>
          <p:nvPr/>
        </p:nvPicPr>
        <p:blipFill>
          <a:blip r:embed="rId4"/>
          <a:stretch>
            <a:fillRect/>
          </a:stretch>
        </p:blipFill>
        <p:spPr>
          <a:xfrm>
            <a:off x="4846320" y="2286000"/>
            <a:ext cx="3840480" cy="2346960"/>
          </a:xfrm>
          <a:prstGeom prst="rect">
            <a:avLst/>
          </a:prstGeom>
        </p:spPr>
      </p:pic>
      <p:sp>
        <p:nvSpPr>
          <p:cNvPr id="11" name="Text 7"/>
          <p:cNvSpPr/>
          <p:nvPr/>
        </p:nvSpPr>
        <p:spPr>
          <a:xfrm>
            <a:off x="365760" y="4811896"/>
            <a:ext cx="8412480" cy="365760"/>
          </a:xfrm>
          <a:prstGeom prst="rect">
            <a:avLst/>
          </a:prstGeom>
          <a:noFill/>
          <a:ln/>
        </p:spPr>
        <p:txBody>
          <a:bodyPr wrap="square" rtlCol="0" anchor="ctr"/>
          <a:lstStyle/>
          <a:p>
            <a:pPr marL="0" indent="0" algn="ctr">
              <a:buNone/>
            </a:pPr>
            <a:r>
              <a:rPr lang="en-US" sz="900" i="1" dirty="0">
                <a:solidFill>
                  <a:srgbClr val="8899AA"/>
                </a:solidFill>
                <a:latin typeface="Arial" pitchFamily="34" charset="0"/>
                <a:ea typeface="Arial" pitchFamily="34" charset="-122"/>
                <a:cs typeface="Arial" pitchFamily="34" charset="-120"/>
              </a:rPr>
              <a:t>Left: A 1:2 risk-to-reward ratio with just a 50% win rate yields +50% return over 100 trades.  |  Right: Even a 60% win rate faces probable 12-loss streaks — your stop-loss is what keeps you alive through them.</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1B2838"/>
        </a:solidFill>
        <a:effectLst/>
      </p:bgPr>
    </p:bg>
    <p:spTree>
      <p:nvGrpSpPr>
        <p:cNvPr id="1" name=""/>
        <p:cNvGrpSpPr/>
        <p:nvPr/>
      </p:nvGrpSpPr>
      <p:grpSpPr>
        <a:xfrm>
          <a:off x="0" y="0"/>
          <a:ext cx="0" cy="0"/>
          <a:chOff x="0" y="0"/>
          <a:chExt cx="0" cy="0"/>
        </a:xfrm>
      </p:grpSpPr>
      <p:sp>
        <p:nvSpPr>
          <p:cNvPr id="2" name="Text 0"/>
          <p:cNvSpPr/>
          <p:nvPr/>
        </p:nvSpPr>
        <p:spPr>
          <a:xfrm>
            <a:off x="365760" y="182880"/>
            <a:ext cx="3657600" cy="274320"/>
          </a:xfrm>
          <a:prstGeom prst="rect">
            <a:avLst/>
          </a:prstGeom>
          <a:noFill/>
          <a:ln/>
        </p:spPr>
        <p:txBody>
          <a:bodyPr wrap="square" rtlCol="0" anchor="ctr"/>
          <a:lstStyle/>
          <a:p>
            <a:pPr marL="0" indent="0">
              <a:buNone/>
            </a:pPr>
            <a:r>
              <a:rPr lang="en-US" sz="1000" kern="0" spc="400" dirty="0">
                <a:solidFill>
                  <a:srgbClr val="D4A843"/>
                </a:solidFill>
                <a:latin typeface="Arial" pitchFamily="34" charset="0"/>
                <a:ea typeface="Arial" pitchFamily="34" charset="-122"/>
                <a:cs typeface="Arial" pitchFamily="34" charset="-120"/>
              </a:rPr>
              <a:t>L E V E L  4</a:t>
            </a:r>
            <a:endParaRPr lang="en-US" sz="1000" dirty="0"/>
          </a:p>
        </p:txBody>
      </p:sp>
      <p:sp>
        <p:nvSpPr>
          <p:cNvPr id="3" name="Text 1"/>
          <p:cNvSpPr/>
          <p:nvPr/>
        </p:nvSpPr>
        <p:spPr>
          <a:xfrm>
            <a:off x="365760" y="411480"/>
            <a:ext cx="5486400" cy="320040"/>
          </a:xfrm>
          <a:prstGeom prst="rect">
            <a:avLst/>
          </a:prstGeom>
          <a:noFill/>
          <a:ln/>
        </p:spPr>
        <p:txBody>
          <a:bodyPr wrap="square" rtlCol="0" anchor="ctr"/>
          <a:lstStyle/>
          <a:p>
            <a:pPr marL="0" indent="0">
              <a:buNone/>
            </a:pPr>
            <a:r>
              <a:rPr lang="en-US" sz="1400" b="1" dirty="0">
                <a:solidFill>
                  <a:srgbClr val="FFFFFF"/>
                </a:solidFill>
                <a:latin typeface="Arial Black" pitchFamily="34" charset="0"/>
                <a:ea typeface="Arial Black" pitchFamily="34" charset="-122"/>
                <a:cs typeface="Arial Black" pitchFamily="34" charset="-120"/>
              </a:rPr>
              <a:t>MONEY RISK MANAGEMENT</a:t>
            </a:r>
            <a:endParaRPr lang="en-US" sz="1400" dirty="0"/>
          </a:p>
        </p:txBody>
      </p:sp>
      <p:sp>
        <p:nvSpPr>
          <p:cNvPr id="4" name="Text 2"/>
          <p:cNvSpPr/>
          <p:nvPr/>
        </p:nvSpPr>
        <p:spPr>
          <a:xfrm>
            <a:off x="365760" y="685800"/>
            <a:ext cx="7772400" cy="457200"/>
          </a:xfrm>
          <a:prstGeom prst="rect">
            <a:avLst/>
          </a:prstGeom>
          <a:noFill/>
          <a:ln/>
        </p:spPr>
        <p:txBody>
          <a:bodyPr wrap="square" lIns="0" tIns="0" rIns="0" bIns="0" rtlCol="0" anchor="ctr"/>
          <a:lstStyle/>
          <a:p>
            <a:pPr marL="0" indent="0">
              <a:buNone/>
            </a:pPr>
            <a:r>
              <a:rPr lang="en-US" sz="2600" b="1" dirty="0">
                <a:solidFill>
                  <a:srgbClr val="FFFFFF"/>
                </a:solidFill>
                <a:latin typeface="Arial Black" pitchFamily="34" charset="0"/>
                <a:ea typeface="Arial Black" pitchFamily="34" charset="-122"/>
                <a:cs typeface="Arial Black" pitchFamily="34" charset="-120"/>
              </a:rPr>
              <a:t>Fixed % vs. Fixed Dollar Risk</a:t>
            </a:r>
            <a:endParaRPr lang="en-US" sz="2600" dirty="0"/>
          </a:p>
        </p:txBody>
      </p:sp>
      <p:sp>
        <p:nvSpPr>
          <p:cNvPr id="5" name="Shape 3"/>
          <p:cNvSpPr/>
          <p:nvPr/>
        </p:nvSpPr>
        <p:spPr>
          <a:xfrm>
            <a:off x="365760" y="1170432"/>
            <a:ext cx="8412480" cy="0"/>
          </a:xfrm>
          <a:prstGeom prst="line">
            <a:avLst/>
          </a:prstGeom>
          <a:noFill/>
          <a:ln w="25400">
            <a:solidFill>
              <a:srgbClr val="D4A843"/>
            </a:solidFill>
            <a:prstDash val="solid"/>
          </a:ln>
        </p:spPr>
      </p:sp>
      <p:sp>
        <p:nvSpPr>
          <p:cNvPr id="6" name="Text 4"/>
          <p:cNvSpPr/>
          <p:nvPr/>
        </p:nvSpPr>
        <p:spPr>
          <a:xfrm>
            <a:off x="8229600" y="182880"/>
            <a:ext cx="548640" cy="274320"/>
          </a:xfrm>
          <a:prstGeom prst="rect">
            <a:avLst/>
          </a:prstGeom>
          <a:noFill/>
          <a:ln/>
        </p:spPr>
        <p:txBody>
          <a:bodyPr wrap="square" rtlCol="0" anchor="ctr"/>
          <a:lstStyle/>
          <a:p>
            <a:pPr marL="0" indent="0" algn="ctr">
              <a:buNone/>
            </a:pPr>
            <a:r>
              <a:rPr lang="en-US" sz="1800" dirty="0">
                <a:solidFill>
                  <a:srgbClr val="E8A838"/>
                </a:solidFill>
                <a:latin typeface="Arial" pitchFamily="34" charset="0"/>
                <a:ea typeface="Arial" pitchFamily="34" charset="-122"/>
                <a:cs typeface="Arial" pitchFamily="34" charset="-120"/>
              </a:rPr>
              <a:t>▲</a:t>
            </a:r>
            <a:endParaRPr lang="en-US" sz="1800" dirty="0"/>
          </a:p>
        </p:txBody>
      </p:sp>
      <p:sp>
        <p:nvSpPr>
          <p:cNvPr id="7" name="Text 5"/>
          <p:cNvSpPr/>
          <p:nvPr/>
        </p:nvSpPr>
        <p:spPr>
          <a:xfrm>
            <a:off x="8046720" y="457200"/>
            <a:ext cx="914400" cy="228600"/>
          </a:xfrm>
          <a:prstGeom prst="rect">
            <a:avLst/>
          </a:prstGeom>
          <a:noFill/>
          <a:ln/>
        </p:spPr>
        <p:txBody>
          <a:bodyPr wrap="square" rtlCol="0" anchor="ctr"/>
          <a:lstStyle/>
          <a:p>
            <a:pPr marL="0" indent="0" algn="ctr">
              <a:buNone/>
            </a:pPr>
            <a:r>
              <a:rPr lang="en-US" sz="800" kern="0" spc="200" dirty="0">
                <a:solidFill>
                  <a:srgbClr val="E8A838"/>
                </a:solidFill>
                <a:latin typeface="Arial" pitchFamily="34" charset="0"/>
                <a:ea typeface="Arial" pitchFamily="34" charset="-122"/>
                <a:cs typeface="Arial" pitchFamily="34" charset="-120"/>
              </a:rPr>
              <a:t>PROFITS</a:t>
            </a:r>
            <a:endParaRPr lang="en-US" sz="800" dirty="0"/>
          </a:p>
        </p:txBody>
      </p:sp>
      <p:sp>
        <p:nvSpPr>
          <p:cNvPr id="8" name="Text 6"/>
          <p:cNvSpPr/>
          <p:nvPr/>
        </p:nvSpPr>
        <p:spPr>
          <a:xfrm>
            <a:off x="365760" y="1280160"/>
            <a:ext cx="8412480" cy="457200"/>
          </a:xfrm>
          <a:prstGeom prst="rect">
            <a:avLst/>
          </a:prstGeom>
          <a:noFill/>
          <a:ln/>
        </p:spPr>
        <p:txBody>
          <a:bodyPr wrap="square" rtlCol="0" anchor="ctr"/>
          <a:lstStyle/>
          <a:p>
            <a:pPr marL="0" indent="0">
              <a:lnSpc>
                <a:spcPct val="115000"/>
              </a:lnSpc>
              <a:buNone/>
            </a:pPr>
            <a:r>
              <a:rPr lang="en-US" sz="1100" i="1" dirty="0">
                <a:solidFill>
                  <a:srgbClr val="C8D6E5"/>
                </a:solidFill>
                <a:latin typeface="Arial" pitchFamily="34" charset="0"/>
                <a:ea typeface="Arial" pitchFamily="34" charset="-122"/>
                <a:cs typeface="Arial" pitchFamily="34" charset="-120"/>
              </a:rPr>
              <a:t>Two approaches to defining risk per trade — one scales with your account and protects against ruin; the other stays static and creates hidden danger as your account fluctuates.</a:t>
            </a:r>
            <a:endParaRPr lang="en-US" sz="1100" dirty="0"/>
          </a:p>
        </p:txBody>
      </p:sp>
      <p:sp>
        <p:nvSpPr>
          <p:cNvPr id="9" name="Shape 7"/>
          <p:cNvSpPr/>
          <p:nvPr/>
        </p:nvSpPr>
        <p:spPr>
          <a:xfrm>
            <a:off x="365760" y="1783080"/>
            <a:ext cx="4023360" cy="365760"/>
          </a:xfrm>
          <a:prstGeom prst="rect">
            <a:avLst/>
          </a:prstGeom>
          <a:solidFill>
            <a:srgbClr val="1A4D2E"/>
          </a:solidFill>
          <a:ln/>
        </p:spPr>
      </p:sp>
      <p:sp>
        <p:nvSpPr>
          <p:cNvPr id="10" name="Text 8"/>
          <p:cNvSpPr/>
          <p:nvPr/>
        </p:nvSpPr>
        <p:spPr>
          <a:xfrm>
            <a:off x="365760" y="1783080"/>
            <a:ext cx="4023360" cy="365760"/>
          </a:xfrm>
          <a:prstGeom prst="rect">
            <a:avLst/>
          </a:prstGeom>
          <a:noFill/>
          <a:ln/>
        </p:spPr>
        <p:txBody>
          <a:bodyPr wrap="square" rtlCol="0" anchor="ctr"/>
          <a:lstStyle/>
          <a:p>
            <a:pPr marL="0" indent="0" algn="ctr">
              <a:buNone/>
            </a:pPr>
            <a:r>
              <a:rPr lang="en-US" sz="1200" dirty="0">
                <a:solidFill>
                  <a:srgbClr val="27AE60"/>
                </a:solidFill>
                <a:latin typeface="Arial Black" pitchFamily="34" charset="0"/>
                <a:ea typeface="Arial Black" pitchFamily="34" charset="-122"/>
                <a:cs typeface="Arial Black" pitchFamily="34" charset="-120"/>
              </a:rPr>
              <a:t>FIXED % OF ACCOUNT BALANCE</a:t>
            </a:r>
            <a:endParaRPr lang="en-US" sz="1200" dirty="0"/>
          </a:p>
        </p:txBody>
      </p:sp>
      <p:sp>
        <p:nvSpPr>
          <p:cNvPr id="11" name="Shape 9"/>
          <p:cNvSpPr/>
          <p:nvPr/>
        </p:nvSpPr>
        <p:spPr>
          <a:xfrm>
            <a:off x="365760" y="2221992"/>
            <a:ext cx="4023360" cy="658368"/>
          </a:xfrm>
          <a:prstGeom prst="rect">
            <a:avLst/>
          </a:prstGeom>
          <a:solidFill>
            <a:srgbClr val="1F3044"/>
          </a:solidFill>
          <a:ln w="9525">
            <a:solidFill>
              <a:srgbClr val="1A4D2E"/>
            </a:solidFill>
            <a:prstDash val="solid"/>
          </a:ln>
        </p:spPr>
      </p:sp>
      <p:sp>
        <p:nvSpPr>
          <p:cNvPr id="12" name="Shape 10"/>
          <p:cNvSpPr/>
          <p:nvPr/>
        </p:nvSpPr>
        <p:spPr>
          <a:xfrm>
            <a:off x="475488" y="2313432"/>
            <a:ext cx="91440" cy="91440"/>
          </a:xfrm>
          <a:prstGeom prst="ellipse">
            <a:avLst/>
          </a:prstGeom>
          <a:solidFill>
            <a:srgbClr val="27AE60"/>
          </a:solidFill>
          <a:ln/>
        </p:spPr>
      </p:sp>
      <p:sp>
        <p:nvSpPr>
          <p:cNvPr id="13" name="Text 11"/>
          <p:cNvSpPr/>
          <p:nvPr/>
        </p:nvSpPr>
        <p:spPr>
          <a:xfrm>
            <a:off x="621792" y="2267712"/>
            <a:ext cx="3657600" cy="566928"/>
          </a:xfrm>
          <a:prstGeom prst="rect">
            <a:avLst/>
          </a:prstGeom>
          <a:noFill/>
          <a:ln/>
        </p:spPr>
        <p:txBody>
          <a:bodyPr wrap="square" rtlCol="0" anchor="t"/>
          <a:lstStyle/>
          <a:p>
            <a:pPr marL="0" indent="0">
              <a:lnSpc>
                <a:spcPct val="105000"/>
              </a:lnSpc>
              <a:buNone/>
            </a:pPr>
            <a:r>
              <a:rPr lang="en-US" sz="950" b="1" dirty="0">
                <a:solidFill>
                  <a:srgbClr val="27AE60"/>
                </a:solidFill>
                <a:latin typeface="Arial" pitchFamily="34" charset="0"/>
                <a:ea typeface="Arial" pitchFamily="34" charset="-122"/>
                <a:cs typeface="Arial" pitchFamily="34" charset="-120"/>
              </a:rPr>
              <a:t>How it works — </a:t>
            </a:r>
            <a:r>
              <a:rPr lang="en-US" sz="900" dirty="0">
                <a:solidFill>
                  <a:srgbClr val="C8D6E5"/>
                </a:solidFill>
                <a:latin typeface="Arial" pitchFamily="34" charset="0"/>
                <a:ea typeface="Arial" pitchFamily="34" charset="-122"/>
                <a:cs typeface="Arial" pitchFamily="34" charset="-120"/>
              </a:rPr>
              <a:t>Risk a fixed percentage (e.g. 1-2%) of current account balance on each trade — as the account grows, dollar risk grows; as it shrinks, dollar risk shrinks automatically.</a:t>
            </a:r>
            <a:endParaRPr lang="en-US" sz="950" dirty="0"/>
          </a:p>
        </p:txBody>
      </p:sp>
      <p:sp>
        <p:nvSpPr>
          <p:cNvPr id="14" name="Shape 12"/>
          <p:cNvSpPr/>
          <p:nvPr/>
        </p:nvSpPr>
        <p:spPr>
          <a:xfrm>
            <a:off x="365760" y="2971800"/>
            <a:ext cx="4023360" cy="658368"/>
          </a:xfrm>
          <a:prstGeom prst="rect">
            <a:avLst/>
          </a:prstGeom>
          <a:solidFill>
            <a:srgbClr val="1F3044"/>
          </a:solidFill>
          <a:ln w="9525">
            <a:solidFill>
              <a:srgbClr val="1A4D2E"/>
            </a:solidFill>
            <a:prstDash val="solid"/>
          </a:ln>
        </p:spPr>
      </p:sp>
      <p:sp>
        <p:nvSpPr>
          <p:cNvPr id="15" name="Shape 13"/>
          <p:cNvSpPr/>
          <p:nvPr/>
        </p:nvSpPr>
        <p:spPr>
          <a:xfrm>
            <a:off x="475488" y="3063240"/>
            <a:ext cx="91440" cy="91440"/>
          </a:xfrm>
          <a:prstGeom prst="ellipse">
            <a:avLst/>
          </a:prstGeom>
          <a:solidFill>
            <a:srgbClr val="27AE60"/>
          </a:solidFill>
          <a:ln/>
        </p:spPr>
      </p:sp>
      <p:sp>
        <p:nvSpPr>
          <p:cNvPr id="16" name="Text 14"/>
          <p:cNvSpPr/>
          <p:nvPr/>
        </p:nvSpPr>
        <p:spPr>
          <a:xfrm>
            <a:off x="621792" y="3017520"/>
            <a:ext cx="3657600" cy="566928"/>
          </a:xfrm>
          <a:prstGeom prst="rect">
            <a:avLst/>
          </a:prstGeom>
          <a:noFill/>
          <a:ln/>
        </p:spPr>
        <p:txBody>
          <a:bodyPr wrap="square" rtlCol="0" anchor="t"/>
          <a:lstStyle/>
          <a:p>
            <a:pPr marL="0" indent="0">
              <a:lnSpc>
                <a:spcPct val="105000"/>
              </a:lnSpc>
              <a:buNone/>
            </a:pPr>
            <a:r>
              <a:rPr lang="en-US" sz="950" b="1" dirty="0">
                <a:solidFill>
                  <a:srgbClr val="27AE60"/>
                </a:solidFill>
                <a:latin typeface="Arial" pitchFamily="34" charset="0"/>
                <a:ea typeface="Arial" pitchFamily="34" charset="-122"/>
                <a:cs typeface="Arial" pitchFamily="34" charset="-120"/>
              </a:rPr>
              <a:t>Built-in protection — </a:t>
            </a:r>
            <a:r>
              <a:rPr lang="en-US" sz="900" dirty="0">
                <a:solidFill>
                  <a:srgbClr val="C8D6E5"/>
                </a:solidFill>
                <a:latin typeface="Arial" pitchFamily="34" charset="0"/>
                <a:ea typeface="Arial" pitchFamily="34" charset="-122"/>
                <a:cs typeface="Arial" pitchFamily="34" charset="-120"/>
              </a:rPr>
              <a:t>During drawdowns your position size shrinks proportionally, making it mathematically harder to blow up — the account self-corrects like a circuit breaker.</a:t>
            </a:r>
            <a:endParaRPr lang="en-US" sz="950" dirty="0"/>
          </a:p>
        </p:txBody>
      </p:sp>
      <p:sp>
        <p:nvSpPr>
          <p:cNvPr id="17" name="Shape 15"/>
          <p:cNvSpPr/>
          <p:nvPr/>
        </p:nvSpPr>
        <p:spPr>
          <a:xfrm>
            <a:off x="365760" y="3721608"/>
            <a:ext cx="4023360" cy="658368"/>
          </a:xfrm>
          <a:prstGeom prst="rect">
            <a:avLst/>
          </a:prstGeom>
          <a:solidFill>
            <a:srgbClr val="1F3044"/>
          </a:solidFill>
          <a:ln w="9525">
            <a:solidFill>
              <a:srgbClr val="1A4D2E"/>
            </a:solidFill>
            <a:prstDash val="solid"/>
          </a:ln>
        </p:spPr>
      </p:sp>
      <p:sp>
        <p:nvSpPr>
          <p:cNvPr id="18" name="Shape 16"/>
          <p:cNvSpPr/>
          <p:nvPr/>
        </p:nvSpPr>
        <p:spPr>
          <a:xfrm>
            <a:off x="475488" y="3813048"/>
            <a:ext cx="91440" cy="91440"/>
          </a:xfrm>
          <a:prstGeom prst="ellipse">
            <a:avLst/>
          </a:prstGeom>
          <a:solidFill>
            <a:srgbClr val="27AE60"/>
          </a:solidFill>
          <a:ln/>
        </p:spPr>
      </p:sp>
      <p:sp>
        <p:nvSpPr>
          <p:cNvPr id="19" name="Text 17"/>
          <p:cNvSpPr/>
          <p:nvPr/>
        </p:nvSpPr>
        <p:spPr>
          <a:xfrm>
            <a:off x="621792" y="3767328"/>
            <a:ext cx="3657600" cy="566928"/>
          </a:xfrm>
          <a:prstGeom prst="rect">
            <a:avLst/>
          </a:prstGeom>
          <a:noFill/>
          <a:ln/>
        </p:spPr>
        <p:txBody>
          <a:bodyPr wrap="square" rtlCol="0" anchor="t"/>
          <a:lstStyle/>
          <a:p>
            <a:pPr marL="0" indent="0">
              <a:lnSpc>
                <a:spcPct val="105000"/>
              </a:lnSpc>
              <a:buNone/>
            </a:pPr>
            <a:r>
              <a:rPr lang="en-US" sz="950" b="1" dirty="0">
                <a:solidFill>
                  <a:srgbClr val="27AE60"/>
                </a:solidFill>
                <a:latin typeface="Arial" pitchFamily="34" charset="0"/>
                <a:ea typeface="Arial" pitchFamily="34" charset="-122"/>
                <a:cs typeface="Arial" pitchFamily="34" charset="-120"/>
              </a:rPr>
              <a:t>Compounding advantage — </a:t>
            </a:r>
            <a:r>
              <a:rPr lang="en-US" sz="900" dirty="0">
                <a:solidFill>
                  <a:srgbClr val="C8D6E5"/>
                </a:solidFill>
                <a:latin typeface="Arial" pitchFamily="34" charset="0"/>
                <a:ea typeface="Arial" pitchFamily="34" charset="-122"/>
                <a:cs typeface="Arial" pitchFamily="34" charset="-120"/>
              </a:rPr>
              <a:t>As your account grows, so does your risk budget — winners naturally become larger over time, enabling exponential growth at the same percentage exposure.</a:t>
            </a:r>
            <a:endParaRPr lang="en-US" sz="950" dirty="0"/>
          </a:p>
        </p:txBody>
      </p:sp>
      <p:sp>
        <p:nvSpPr>
          <p:cNvPr id="20" name="Shape 18"/>
          <p:cNvSpPr/>
          <p:nvPr/>
        </p:nvSpPr>
        <p:spPr>
          <a:xfrm>
            <a:off x="4709160" y="1783080"/>
            <a:ext cx="4023360" cy="365760"/>
          </a:xfrm>
          <a:prstGeom prst="rect">
            <a:avLst/>
          </a:prstGeom>
          <a:solidFill>
            <a:srgbClr val="4D1A1A"/>
          </a:solidFill>
          <a:ln/>
        </p:spPr>
      </p:sp>
      <p:sp>
        <p:nvSpPr>
          <p:cNvPr id="21" name="Text 19"/>
          <p:cNvSpPr/>
          <p:nvPr/>
        </p:nvSpPr>
        <p:spPr>
          <a:xfrm>
            <a:off x="4709160" y="1783080"/>
            <a:ext cx="4023360" cy="365760"/>
          </a:xfrm>
          <a:prstGeom prst="rect">
            <a:avLst/>
          </a:prstGeom>
          <a:noFill/>
          <a:ln/>
        </p:spPr>
        <p:txBody>
          <a:bodyPr wrap="square" rtlCol="0" anchor="ctr"/>
          <a:lstStyle/>
          <a:p>
            <a:pPr marL="0" indent="0" algn="ctr">
              <a:buNone/>
            </a:pPr>
            <a:r>
              <a:rPr lang="en-US" sz="1200" dirty="0">
                <a:solidFill>
                  <a:srgbClr val="E74C3C"/>
                </a:solidFill>
                <a:latin typeface="Arial Black" pitchFamily="34" charset="0"/>
                <a:ea typeface="Arial Black" pitchFamily="34" charset="-122"/>
                <a:cs typeface="Arial Black" pitchFamily="34" charset="-120"/>
              </a:rPr>
              <a:t>FIXED DOLLAR AMOUNT</a:t>
            </a:r>
            <a:endParaRPr lang="en-US" sz="1200" dirty="0"/>
          </a:p>
        </p:txBody>
      </p:sp>
      <p:sp>
        <p:nvSpPr>
          <p:cNvPr id="22" name="Shape 20"/>
          <p:cNvSpPr/>
          <p:nvPr/>
        </p:nvSpPr>
        <p:spPr>
          <a:xfrm>
            <a:off x="4709160" y="2221992"/>
            <a:ext cx="4023360" cy="658368"/>
          </a:xfrm>
          <a:prstGeom prst="rect">
            <a:avLst/>
          </a:prstGeom>
          <a:solidFill>
            <a:srgbClr val="1F3044"/>
          </a:solidFill>
          <a:ln w="9525">
            <a:solidFill>
              <a:srgbClr val="4D1A1A"/>
            </a:solidFill>
            <a:prstDash val="solid"/>
          </a:ln>
        </p:spPr>
      </p:sp>
      <p:sp>
        <p:nvSpPr>
          <p:cNvPr id="23" name="Shape 21"/>
          <p:cNvSpPr/>
          <p:nvPr/>
        </p:nvSpPr>
        <p:spPr>
          <a:xfrm>
            <a:off x="4818888" y="2313432"/>
            <a:ext cx="91440" cy="91440"/>
          </a:xfrm>
          <a:prstGeom prst="ellipse">
            <a:avLst/>
          </a:prstGeom>
          <a:solidFill>
            <a:srgbClr val="E74C3C"/>
          </a:solidFill>
          <a:ln/>
        </p:spPr>
      </p:sp>
      <p:sp>
        <p:nvSpPr>
          <p:cNvPr id="24" name="Text 22"/>
          <p:cNvSpPr/>
          <p:nvPr/>
        </p:nvSpPr>
        <p:spPr>
          <a:xfrm>
            <a:off x="4965192" y="2267712"/>
            <a:ext cx="3657600" cy="566928"/>
          </a:xfrm>
          <a:prstGeom prst="rect">
            <a:avLst/>
          </a:prstGeom>
          <a:noFill/>
          <a:ln/>
        </p:spPr>
        <p:txBody>
          <a:bodyPr wrap="square" rtlCol="0" anchor="t"/>
          <a:lstStyle/>
          <a:p>
            <a:pPr marL="0" indent="0">
              <a:lnSpc>
                <a:spcPct val="105000"/>
              </a:lnSpc>
              <a:buNone/>
            </a:pPr>
            <a:r>
              <a:rPr lang="en-US" sz="950" b="1" dirty="0">
                <a:solidFill>
                  <a:srgbClr val="E74C3C"/>
                </a:solidFill>
                <a:latin typeface="Arial" pitchFamily="34" charset="0"/>
                <a:ea typeface="Arial" pitchFamily="34" charset="-122"/>
                <a:cs typeface="Arial" pitchFamily="34" charset="-120"/>
              </a:rPr>
              <a:t>How it works — </a:t>
            </a:r>
            <a:r>
              <a:rPr lang="en-US" sz="900" dirty="0">
                <a:solidFill>
                  <a:srgbClr val="C8D6E5"/>
                </a:solidFill>
                <a:latin typeface="Arial" pitchFamily="34" charset="0"/>
                <a:ea typeface="Arial" pitchFamily="34" charset="-122"/>
                <a:cs typeface="Arial" pitchFamily="34" charset="-120"/>
              </a:rPr>
              <a:t>Risk a fixed dollar amount (e.g. $200) on every trade regardless of account balance — stays constant whether your account is up 30% or down 30%.</a:t>
            </a:r>
            <a:endParaRPr lang="en-US" sz="950" dirty="0"/>
          </a:p>
        </p:txBody>
      </p:sp>
      <p:sp>
        <p:nvSpPr>
          <p:cNvPr id="25" name="Shape 23"/>
          <p:cNvSpPr/>
          <p:nvPr/>
        </p:nvSpPr>
        <p:spPr>
          <a:xfrm>
            <a:off x="4709160" y="2971800"/>
            <a:ext cx="4023360" cy="658368"/>
          </a:xfrm>
          <a:prstGeom prst="rect">
            <a:avLst/>
          </a:prstGeom>
          <a:solidFill>
            <a:srgbClr val="1F3044"/>
          </a:solidFill>
          <a:ln w="9525">
            <a:solidFill>
              <a:srgbClr val="4D1A1A"/>
            </a:solidFill>
            <a:prstDash val="solid"/>
          </a:ln>
        </p:spPr>
      </p:sp>
      <p:sp>
        <p:nvSpPr>
          <p:cNvPr id="26" name="Shape 24"/>
          <p:cNvSpPr/>
          <p:nvPr/>
        </p:nvSpPr>
        <p:spPr>
          <a:xfrm>
            <a:off x="4818888" y="3063240"/>
            <a:ext cx="91440" cy="91440"/>
          </a:xfrm>
          <a:prstGeom prst="ellipse">
            <a:avLst/>
          </a:prstGeom>
          <a:solidFill>
            <a:srgbClr val="E74C3C"/>
          </a:solidFill>
          <a:ln/>
        </p:spPr>
      </p:sp>
      <p:sp>
        <p:nvSpPr>
          <p:cNvPr id="27" name="Text 25"/>
          <p:cNvSpPr/>
          <p:nvPr/>
        </p:nvSpPr>
        <p:spPr>
          <a:xfrm>
            <a:off x="4965192" y="3017520"/>
            <a:ext cx="3657600" cy="566928"/>
          </a:xfrm>
          <a:prstGeom prst="rect">
            <a:avLst/>
          </a:prstGeom>
          <a:noFill/>
          <a:ln/>
        </p:spPr>
        <p:txBody>
          <a:bodyPr wrap="square" rtlCol="0" anchor="t"/>
          <a:lstStyle/>
          <a:p>
            <a:pPr marL="0" indent="0">
              <a:lnSpc>
                <a:spcPct val="105000"/>
              </a:lnSpc>
              <a:buNone/>
            </a:pPr>
            <a:r>
              <a:rPr lang="en-US" sz="950" b="1" dirty="0">
                <a:solidFill>
                  <a:srgbClr val="E74C3C"/>
                </a:solidFill>
                <a:latin typeface="Arial" pitchFamily="34" charset="0"/>
                <a:ea typeface="Arial" pitchFamily="34" charset="-122"/>
                <a:cs typeface="Arial" pitchFamily="34" charset="-120"/>
              </a:rPr>
              <a:t>Escalating danger — </a:t>
            </a:r>
            <a:r>
              <a:rPr lang="en-US" sz="900" dirty="0">
                <a:solidFill>
                  <a:srgbClr val="C8D6E5"/>
                </a:solidFill>
                <a:latin typeface="Arial" pitchFamily="34" charset="0"/>
                <a:ea typeface="Arial" pitchFamily="34" charset="-122"/>
                <a:cs typeface="Arial" pitchFamily="34" charset="-120"/>
              </a:rPr>
              <a:t>As the account declines, fixed dollar risk becomes an increasing percentage of remaining capital — $200 on $10K is 2%, but on $5K it becomes 4%, accelerating ruin.</a:t>
            </a:r>
            <a:endParaRPr lang="en-US" sz="950" dirty="0"/>
          </a:p>
        </p:txBody>
      </p:sp>
      <p:sp>
        <p:nvSpPr>
          <p:cNvPr id="28" name="Shape 26"/>
          <p:cNvSpPr/>
          <p:nvPr/>
        </p:nvSpPr>
        <p:spPr>
          <a:xfrm>
            <a:off x="4709160" y="3721608"/>
            <a:ext cx="4023360" cy="658368"/>
          </a:xfrm>
          <a:prstGeom prst="rect">
            <a:avLst/>
          </a:prstGeom>
          <a:solidFill>
            <a:srgbClr val="1F3044"/>
          </a:solidFill>
          <a:ln w="9525">
            <a:solidFill>
              <a:srgbClr val="4D1A1A"/>
            </a:solidFill>
            <a:prstDash val="solid"/>
          </a:ln>
        </p:spPr>
      </p:sp>
      <p:sp>
        <p:nvSpPr>
          <p:cNvPr id="29" name="Shape 27"/>
          <p:cNvSpPr/>
          <p:nvPr/>
        </p:nvSpPr>
        <p:spPr>
          <a:xfrm>
            <a:off x="4818888" y="3813048"/>
            <a:ext cx="91440" cy="91440"/>
          </a:xfrm>
          <a:prstGeom prst="ellipse">
            <a:avLst/>
          </a:prstGeom>
          <a:solidFill>
            <a:srgbClr val="E74C3C"/>
          </a:solidFill>
          <a:ln/>
        </p:spPr>
      </p:sp>
      <p:sp>
        <p:nvSpPr>
          <p:cNvPr id="30" name="Text 28"/>
          <p:cNvSpPr/>
          <p:nvPr/>
        </p:nvSpPr>
        <p:spPr>
          <a:xfrm>
            <a:off x="4965192" y="3767328"/>
            <a:ext cx="3657600" cy="566928"/>
          </a:xfrm>
          <a:prstGeom prst="rect">
            <a:avLst/>
          </a:prstGeom>
          <a:noFill/>
          <a:ln/>
        </p:spPr>
        <p:txBody>
          <a:bodyPr wrap="square" rtlCol="0" anchor="t"/>
          <a:lstStyle/>
          <a:p>
            <a:pPr marL="0" indent="0">
              <a:lnSpc>
                <a:spcPct val="105000"/>
              </a:lnSpc>
              <a:buNone/>
            </a:pPr>
            <a:r>
              <a:rPr lang="en-US" sz="950" b="1" dirty="0">
                <a:solidFill>
                  <a:srgbClr val="E74C3C"/>
                </a:solidFill>
                <a:latin typeface="Arial" pitchFamily="34" charset="0"/>
                <a:ea typeface="Arial" pitchFamily="34" charset="-122"/>
                <a:cs typeface="Arial" pitchFamily="34" charset="-120"/>
              </a:rPr>
              <a:t>No compounding benefit — </a:t>
            </a:r>
            <a:r>
              <a:rPr lang="en-US" sz="900" dirty="0">
                <a:solidFill>
                  <a:srgbClr val="C8D6E5"/>
                </a:solidFill>
                <a:latin typeface="Arial" pitchFamily="34" charset="0"/>
                <a:ea typeface="Arial" pitchFamily="34" charset="-122"/>
                <a:cs typeface="Arial" pitchFamily="34" charset="-120"/>
              </a:rPr>
              <a:t>When the account grows, risk stays flat — you miss the compounding advantage of scaling winners. It caps upside while exposing downside to percentage creep.</a:t>
            </a:r>
            <a:endParaRPr lang="en-US" sz="950" dirty="0"/>
          </a:p>
        </p:txBody>
      </p:sp>
      <p:sp>
        <p:nvSpPr>
          <p:cNvPr id="31" name="Shape 29"/>
          <p:cNvSpPr/>
          <p:nvPr/>
        </p:nvSpPr>
        <p:spPr>
          <a:xfrm>
            <a:off x="365760" y="4251960"/>
            <a:ext cx="8412480" cy="411480"/>
          </a:xfrm>
          <a:prstGeom prst="rect">
            <a:avLst/>
          </a:prstGeom>
          <a:solidFill>
            <a:srgbClr val="1A3D2E"/>
          </a:solidFill>
          <a:ln w="12700">
            <a:solidFill>
              <a:srgbClr val="27AE60"/>
            </a:solidFill>
            <a:prstDash val="solid"/>
          </a:ln>
        </p:spPr>
      </p:sp>
      <p:sp>
        <p:nvSpPr>
          <p:cNvPr id="32" name="Text 30"/>
          <p:cNvSpPr/>
          <p:nvPr/>
        </p:nvSpPr>
        <p:spPr>
          <a:xfrm>
            <a:off x="548640" y="4251960"/>
            <a:ext cx="8046720" cy="411480"/>
          </a:xfrm>
          <a:prstGeom prst="rect">
            <a:avLst/>
          </a:prstGeom>
          <a:noFill/>
          <a:ln/>
        </p:spPr>
        <p:txBody>
          <a:bodyPr wrap="square" rtlCol="0" anchor="ctr"/>
          <a:lstStyle/>
          <a:p>
            <a:pPr marL="0" indent="0">
              <a:buNone/>
            </a:pPr>
            <a:r>
              <a:rPr lang="en-US" sz="1100" b="1" dirty="0">
                <a:solidFill>
                  <a:srgbClr val="27AE60"/>
                </a:solidFill>
                <a:latin typeface="Arial Black" pitchFamily="34" charset="0"/>
                <a:ea typeface="Arial Black" pitchFamily="34" charset="-122"/>
                <a:cs typeface="Arial Black" pitchFamily="34" charset="-120"/>
              </a:rPr>
              <a:t>VERDICT: </a:t>
            </a:r>
            <a:r>
              <a:rPr lang="en-US" sz="1000" dirty="0">
                <a:solidFill>
                  <a:srgbClr val="FFFFFF"/>
                </a:solidFill>
                <a:latin typeface="Arial" pitchFamily="34" charset="0"/>
                <a:ea typeface="Arial" pitchFamily="34" charset="-122"/>
                <a:cs typeface="Arial" pitchFamily="34" charset="-120"/>
              </a:rPr>
              <a:t>Fixed percentage scales with your equity curve — it protects in drawdowns and compounds growth. Fixed dollar is simpler but structurally dangerous.</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1B2838"/>
        </a:solidFill>
        <a:effectLst/>
      </p:bgPr>
    </p:bg>
    <p:spTree>
      <p:nvGrpSpPr>
        <p:cNvPr id="1" name=""/>
        <p:cNvGrpSpPr/>
        <p:nvPr/>
      </p:nvGrpSpPr>
      <p:grpSpPr>
        <a:xfrm>
          <a:off x="0" y="0"/>
          <a:ext cx="0" cy="0"/>
          <a:chOff x="0" y="0"/>
          <a:chExt cx="0" cy="0"/>
        </a:xfrm>
      </p:grpSpPr>
      <p:sp>
        <p:nvSpPr>
          <p:cNvPr id="2" name="Text 0"/>
          <p:cNvSpPr/>
          <p:nvPr/>
        </p:nvSpPr>
        <p:spPr>
          <a:xfrm>
            <a:off x="365760" y="182880"/>
            <a:ext cx="3657600" cy="274320"/>
          </a:xfrm>
          <a:prstGeom prst="rect">
            <a:avLst/>
          </a:prstGeom>
          <a:noFill/>
          <a:ln/>
        </p:spPr>
        <p:txBody>
          <a:bodyPr wrap="square" rtlCol="0" anchor="ctr"/>
          <a:lstStyle/>
          <a:p>
            <a:pPr marL="0" indent="0">
              <a:buNone/>
            </a:pPr>
            <a:r>
              <a:rPr lang="en-US" sz="1000" kern="0" spc="400" dirty="0">
                <a:solidFill>
                  <a:srgbClr val="D4A843"/>
                </a:solidFill>
                <a:latin typeface="Arial" pitchFamily="34" charset="0"/>
                <a:ea typeface="Arial" pitchFamily="34" charset="-122"/>
                <a:cs typeface="Arial" pitchFamily="34" charset="-120"/>
              </a:rPr>
              <a:t>L E V E L  4</a:t>
            </a:r>
            <a:endParaRPr lang="en-US" sz="1000" dirty="0"/>
          </a:p>
        </p:txBody>
      </p:sp>
      <p:sp>
        <p:nvSpPr>
          <p:cNvPr id="3" name="Text 1"/>
          <p:cNvSpPr/>
          <p:nvPr/>
        </p:nvSpPr>
        <p:spPr>
          <a:xfrm>
            <a:off x="365760" y="411480"/>
            <a:ext cx="5486400" cy="320040"/>
          </a:xfrm>
          <a:prstGeom prst="rect">
            <a:avLst/>
          </a:prstGeom>
          <a:noFill/>
          <a:ln/>
        </p:spPr>
        <p:txBody>
          <a:bodyPr wrap="square" rtlCol="0" anchor="ctr"/>
          <a:lstStyle/>
          <a:p>
            <a:pPr marL="0" indent="0">
              <a:buNone/>
            </a:pPr>
            <a:r>
              <a:rPr lang="en-US" sz="1400" b="1" dirty="0">
                <a:solidFill>
                  <a:srgbClr val="FFFFFF"/>
                </a:solidFill>
                <a:latin typeface="Arial Black" pitchFamily="34" charset="0"/>
                <a:ea typeface="Arial Black" pitchFamily="34" charset="-122"/>
                <a:cs typeface="Arial Black" pitchFamily="34" charset="-120"/>
              </a:rPr>
              <a:t>MONEY RISK MANAGEMENT</a:t>
            </a:r>
            <a:endParaRPr lang="en-US" sz="1400" dirty="0"/>
          </a:p>
        </p:txBody>
      </p:sp>
      <p:sp>
        <p:nvSpPr>
          <p:cNvPr id="4" name="Text 2"/>
          <p:cNvSpPr/>
          <p:nvPr/>
        </p:nvSpPr>
        <p:spPr>
          <a:xfrm>
            <a:off x="365760" y="685800"/>
            <a:ext cx="7772400" cy="457200"/>
          </a:xfrm>
          <a:prstGeom prst="rect">
            <a:avLst/>
          </a:prstGeom>
          <a:noFill/>
          <a:ln/>
        </p:spPr>
        <p:txBody>
          <a:bodyPr wrap="square" lIns="0" tIns="0" rIns="0" bIns="0" rtlCol="0" anchor="ctr"/>
          <a:lstStyle/>
          <a:p>
            <a:pPr marL="0" indent="0">
              <a:buNone/>
            </a:pPr>
            <a:r>
              <a:rPr lang="en-US" sz="2600" b="1" dirty="0">
                <a:solidFill>
                  <a:srgbClr val="FFFFFF"/>
                </a:solidFill>
                <a:latin typeface="Arial Black" pitchFamily="34" charset="0"/>
                <a:ea typeface="Arial Black" pitchFamily="34" charset="-122"/>
                <a:cs typeface="Arial Black" pitchFamily="34" charset="-120"/>
              </a:rPr>
              <a:t>Delta at Entry: What You're Really Buying</a:t>
            </a:r>
            <a:endParaRPr lang="en-US" sz="2600" dirty="0"/>
          </a:p>
        </p:txBody>
      </p:sp>
      <p:sp>
        <p:nvSpPr>
          <p:cNvPr id="5" name="Shape 3"/>
          <p:cNvSpPr/>
          <p:nvPr/>
        </p:nvSpPr>
        <p:spPr>
          <a:xfrm>
            <a:off x="365760" y="1170432"/>
            <a:ext cx="8412480" cy="0"/>
          </a:xfrm>
          <a:prstGeom prst="line">
            <a:avLst/>
          </a:prstGeom>
          <a:noFill/>
          <a:ln w="25400">
            <a:solidFill>
              <a:srgbClr val="D4A843"/>
            </a:solidFill>
            <a:prstDash val="solid"/>
          </a:ln>
        </p:spPr>
      </p:sp>
      <p:sp>
        <p:nvSpPr>
          <p:cNvPr id="6" name="Text 4"/>
          <p:cNvSpPr/>
          <p:nvPr/>
        </p:nvSpPr>
        <p:spPr>
          <a:xfrm>
            <a:off x="8229600" y="182880"/>
            <a:ext cx="548640" cy="274320"/>
          </a:xfrm>
          <a:prstGeom prst="rect">
            <a:avLst/>
          </a:prstGeom>
          <a:noFill/>
          <a:ln/>
        </p:spPr>
        <p:txBody>
          <a:bodyPr wrap="square" rtlCol="0" anchor="ctr"/>
          <a:lstStyle/>
          <a:p>
            <a:pPr marL="0" indent="0" algn="ctr">
              <a:buNone/>
            </a:pPr>
            <a:r>
              <a:rPr lang="en-US" sz="1800" dirty="0">
                <a:solidFill>
                  <a:srgbClr val="E8A838"/>
                </a:solidFill>
                <a:latin typeface="Arial" pitchFamily="34" charset="0"/>
                <a:ea typeface="Arial" pitchFamily="34" charset="-122"/>
                <a:cs typeface="Arial" pitchFamily="34" charset="-120"/>
              </a:rPr>
              <a:t>▲</a:t>
            </a:r>
            <a:endParaRPr lang="en-US" sz="1800" dirty="0"/>
          </a:p>
        </p:txBody>
      </p:sp>
      <p:sp>
        <p:nvSpPr>
          <p:cNvPr id="7" name="Text 5"/>
          <p:cNvSpPr/>
          <p:nvPr/>
        </p:nvSpPr>
        <p:spPr>
          <a:xfrm>
            <a:off x="8046720" y="457200"/>
            <a:ext cx="914400" cy="228600"/>
          </a:xfrm>
          <a:prstGeom prst="rect">
            <a:avLst/>
          </a:prstGeom>
          <a:noFill/>
          <a:ln/>
        </p:spPr>
        <p:txBody>
          <a:bodyPr wrap="square" rtlCol="0" anchor="ctr"/>
          <a:lstStyle/>
          <a:p>
            <a:pPr marL="0" indent="0" algn="ctr">
              <a:buNone/>
            </a:pPr>
            <a:r>
              <a:rPr lang="en-US" sz="800" kern="0" spc="200" dirty="0">
                <a:solidFill>
                  <a:srgbClr val="E8A838"/>
                </a:solidFill>
                <a:latin typeface="Arial" pitchFamily="34" charset="0"/>
                <a:ea typeface="Arial" pitchFamily="34" charset="-122"/>
                <a:cs typeface="Arial" pitchFamily="34" charset="-120"/>
              </a:rPr>
              <a:t>PROFITS</a:t>
            </a:r>
            <a:endParaRPr lang="en-US" sz="800" dirty="0"/>
          </a:p>
        </p:txBody>
      </p:sp>
      <p:sp>
        <p:nvSpPr>
          <p:cNvPr id="8" name="Text 6"/>
          <p:cNvSpPr/>
          <p:nvPr/>
        </p:nvSpPr>
        <p:spPr>
          <a:xfrm>
            <a:off x="365760" y="1261872"/>
            <a:ext cx="8412480" cy="457200"/>
          </a:xfrm>
          <a:prstGeom prst="rect">
            <a:avLst/>
          </a:prstGeom>
          <a:noFill/>
          <a:ln/>
        </p:spPr>
        <p:txBody>
          <a:bodyPr wrap="square" rtlCol="0" anchor="ctr"/>
          <a:lstStyle/>
          <a:p>
            <a:pPr marL="0" indent="0">
              <a:lnSpc>
                <a:spcPct val="115000"/>
              </a:lnSpc>
              <a:buNone/>
            </a:pPr>
            <a:r>
              <a:rPr lang="en-US" sz="1050" i="1" dirty="0">
                <a:solidFill>
                  <a:srgbClr val="C8D6E5"/>
                </a:solidFill>
                <a:latin typeface="Arial" pitchFamily="34" charset="0"/>
                <a:ea typeface="Arial" pitchFamily="34" charset="-122"/>
                <a:cs typeface="Arial" pitchFamily="34" charset="-120"/>
              </a:rPr>
              <a:t>Delta at entry determines how price movement, time decay, and volatility shifts affect your position. This is a snapshot at the moment of entry — all three forces shift continuously after that.</a:t>
            </a:r>
            <a:endParaRPr lang="en-US" sz="1050" dirty="0"/>
          </a:p>
        </p:txBody>
      </p:sp>
      <p:sp>
        <p:nvSpPr>
          <p:cNvPr id="9" name="Shape 7"/>
          <p:cNvSpPr/>
          <p:nvPr/>
        </p:nvSpPr>
        <p:spPr>
          <a:xfrm>
            <a:off x="2468880" y="1828800"/>
            <a:ext cx="2148840" cy="594360"/>
          </a:xfrm>
          <a:prstGeom prst="rect">
            <a:avLst/>
          </a:prstGeom>
          <a:solidFill>
            <a:srgbClr val="8B3A3A"/>
          </a:solidFill>
          <a:ln/>
        </p:spPr>
      </p:sp>
      <p:sp>
        <p:nvSpPr>
          <p:cNvPr id="10" name="Text 8"/>
          <p:cNvSpPr/>
          <p:nvPr/>
        </p:nvSpPr>
        <p:spPr>
          <a:xfrm>
            <a:off x="2468880" y="1828800"/>
            <a:ext cx="2148840" cy="594360"/>
          </a:xfrm>
          <a:prstGeom prst="rect">
            <a:avLst/>
          </a:prstGeom>
          <a:noFill/>
          <a:ln/>
        </p:spPr>
        <p:txBody>
          <a:bodyPr wrap="square" rtlCol="0" anchor="ctr"/>
          <a:lstStyle/>
          <a:p>
            <a:pPr marL="0" indent="0" algn="ctr">
              <a:buNone/>
            </a:pPr>
            <a:r>
              <a:rPr lang="en-US" sz="1200" b="1" dirty="0">
                <a:solidFill>
                  <a:srgbClr val="FFFFFF"/>
                </a:solidFill>
                <a:latin typeface="Arial Black" pitchFamily="34" charset="0"/>
                <a:ea typeface="Arial Black" pitchFamily="34" charset="-122"/>
                <a:cs typeface="Arial Black" pitchFamily="34" charset="-120"/>
              </a:rPr>
              <a:t>Leverage / Risk</a:t>
            </a:r>
            <a:endParaRPr lang="en-US" sz="1200" dirty="0"/>
          </a:p>
          <a:p>
            <a:pPr marL="0" indent="0" algn="ctr">
              <a:buNone/>
            </a:pPr>
            <a:r>
              <a:rPr lang="en-US" sz="1000" dirty="0">
                <a:solidFill>
                  <a:srgbClr val="E74C3C"/>
                </a:solidFill>
                <a:latin typeface="Arial" pitchFamily="34" charset="0"/>
                <a:ea typeface="Arial" pitchFamily="34" charset="-122"/>
                <a:cs typeface="Arial" pitchFamily="34" charset="-120"/>
              </a:rPr>
              <a:t>Δ 35</a:t>
            </a:r>
            <a:endParaRPr lang="en-US" sz="1200" dirty="0"/>
          </a:p>
        </p:txBody>
      </p:sp>
      <p:sp>
        <p:nvSpPr>
          <p:cNvPr id="11" name="Shape 9"/>
          <p:cNvSpPr/>
          <p:nvPr/>
        </p:nvSpPr>
        <p:spPr>
          <a:xfrm>
            <a:off x="4709160" y="1828800"/>
            <a:ext cx="2148840" cy="594360"/>
          </a:xfrm>
          <a:prstGeom prst="rect">
            <a:avLst/>
          </a:prstGeom>
          <a:solidFill>
            <a:srgbClr val="3A5A3A"/>
          </a:solidFill>
          <a:ln/>
        </p:spPr>
      </p:sp>
      <p:sp>
        <p:nvSpPr>
          <p:cNvPr id="12" name="Text 10"/>
          <p:cNvSpPr/>
          <p:nvPr/>
        </p:nvSpPr>
        <p:spPr>
          <a:xfrm>
            <a:off x="4709160" y="1828800"/>
            <a:ext cx="2148840" cy="594360"/>
          </a:xfrm>
          <a:prstGeom prst="rect">
            <a:avLst/>
          </a:prstGeom>
          <a:noFill/>
          <a:ln/>
        </p:spPr>
        <p:txBody>
          <a:bodyPr wrap="square" rtlCol="0" anchor="ctr"/>
          <a:lstStyle/>
          <a:p>
            <a:pPr marL="0" indent="0" algn="ctr">
              <a:buNone/>
            </a:pPr>
            <a:r>
              <a:rPr lang="en-US" sz="1200" b="1" dirty="0">
                <a:solidFill>
                  <a:srgbClr val="FFFFFF"/>
                </a:solidFill>
                <a:latin typeface="Arial Black" pitchFamily="34" charset="0"/>
                <a:ea typeface="Arial Black" pitchFamily="34" charset="-122"/>
                <a:cs typeface="Arial Black" pitchFamily="34" charset="-120"/>
              </a:rPr>
              <a:t>At The Money</a:t>
            </a:r>
            <a:endParaRPr lang="en-US" sz="1200" dirty="0"/>
          </a:p>
          <a:p>
            <a:pPr marL="0" indent="0" algn="ctr">
              <a:buNone/>
            </a:pPr>
            <a:r>
              <a:rPr lang="en-US" sz="1000" dirty="0">
                <a:solidFill>
                  <a:srgbClr val="D4A843"/>
                </a:solidFill>
                <a:latin typeface="Arial" pitchFamily="34" charset="0"/>
                <a:ea typeface="Arial" pitchFamily="34" charset="-122"/>
                <a:cs typeface="Arial" pitchFamily="34" charset="-120"/>
              </a:rPr>
              <a:t>Δ 55</a:t>
            </a:r>
            <a:endParaRPr lang="en-US" sz="1200" dirty="0"/>
          </a:p>
        </p:txBody>
      </p:sp>
      <p:sp>
        <p:nvSpPr>
          <p:cNvPr id="13" name="Shape 11"/>
          <p:cNvSpPr/>
          <p:nvPr/>
        </p:nvSpPr>
        <p:spPr>
          <a:xfrm>
            <a:off x="6949440" y="1828800"/>
            <a:ext cx="2148840" cy="594360"/>
          </a:xfrm>
          <a:prstGeom prst="rect">
            <a:avLst/>
          </a:prstGeom>
          <a:solidFill>
            <a:srgbClr val="2A4A6A"/>
          </a:solidFill>
          <a:ln/>
        </p:spPr>
      </p:sp>
      <p:sp>
        <p:nvSpPr>
          <p:cNvPr id="14" name="Text 12"/>
          <p:cNvSpPr/>
          <p:nvPr/>
        </p:nvSpPr>
        <p:spPr>
          <a:xfrm>
            <a:off x="6949440" y="1828800"/>
            <a:ext cx="2148840" cy="594360"/>
          </a:xfrm>
          <a:prstGeom prst="rect">
            <a:avLst/>
          </a:prstGeom>
          <a:noFill/>
          <a:ln/>
        </p:spPr>
        <p:txBody>
          <a:bodyPr wrap="square" rtlCol="0" anchor="ctr"/>
          <a:lstStyle/>
          <a:p>
            <a:pPr marL="0" indent="0" algn="ctr">
              <a:buNone/>
            </a:pPr>
            <a:r>
              <a:rPr lang="en-US" sz="1200" b="1" dirty="0">
                <a:solidFill>
                  <a:srgbClr val="FFFFFF"/>
                </a:solidFill>
                <a:latin typeface="Arial Black" pitchFamily="34" charset="0"/>
                <a:ea typeface="Arial Black" pitchFamily="34" charset="-122"/>
                <a:cs typeface="Arial Black" pitchFamily="34" charset="-120"/>
              </a:rPr>
              <a:t>In The Money</a:t>
            </a:r>
            <a:endParaRPr lang="en-US" sz="1200" dirty="0"/>
          </a:p>
          <a:p>
            <a:pPr marL="0" indent="0" algn="ctr">
              <a:buNone/>
            </a:pPr>
            <a:r>
              <a:rPr lang="en-US" sz="1000" dirty="0">
                <a:solidFill>
                  <a:srgbClr val="27AE60"/>
                </a:solidFill>
                <a:latin typeface="Arial" pitchFamily="34" charset="0"/>
                <a:ea typeface="Arial" pitchFamily="34" charset="-122"/>
                <a:cs typeface="Arial" pitchFamily="34" charset="-120"/>
              </a:rPr>
              <a:t>Δ 75</a:t>
            </a:r>
            <a:endParaRPr lang="en-US" sz="1200" dirty="0"/>
          </a:p>
        </p:txBody>
      </p:sp>
      <p:sp>
        <p:nvSpPr>
          <p:cNvPr id="15" name="Shape 13"/>
          <p:cNvSpPr/>
          <p:nvPr/>
        </p:nvSpPr>
        <p:spPr>
          <a:xfrm>
            <a:off x="365760" y="2478024"/>
            <a:ext cx="2011680" cy="685800"/>
          </a:xfrm>
          <a:prstGeom prst="rect">
            <a:avLst/>
          </a:prstGeom>
          <a:solidFill>
            <a:srgbClr val="1F3044"/>
          </a:solidFill>
          <a:ln w="6350">
            <a:solidFill>
              <a:srgbClr val="2A4060"/>
            </a:solidFill>
            <a:prstDash val="solid"/>
          </a:ln>
        </p:spPr>
      </p:sp>
      <p:sp>
        <p:nvSpPr>
          <p:cNvPr id="16" name="Text 14"/>
          <p:cNvSpPr/>
          <p:nvPr/>
        </p:nvSpPr>
        <p:spPr>
          <a:xfrm>
            <a:off x="457200" y="2478024"/>
            <a:ext cx="1828800" cy="685800"/>
          </a:xfrm>
          <a:prstGeom prst="rect">
            <a:avLst/>
          </a:prstGeom>
          <a:noFill/>
          <a:ln/>
        </p:spPr>
        <p:txBody>
          <a:bodyPr wrap="square" rtlCol="0" anchor="ctr"/>
          <a:lstStyle/>
          <a:p>
            <a:pPr marL="0" indent="0">
              <a:buNone/>
            </a:pPr>
            <a:r>
              <a:rPr lang="en-US" sz="1100" b="1" dirty="0">
                <a:solidFill>
                  <a:srgbClr val="D4A843"/>
                </a:solidFill>
                <a:latin typeface="Arial" pitchFamily="34" charset="0"/>
                <a:ea typeface="Arial" pitchFamily="34" charset="-122"/>
                <a:cs typeface="Arial" pitchFamily="34" charset="-120"/>
              </a:rPr>
              <a:t>$ for $ Price Movement</a:t>
            </a:r>
            <a:endParaRPr lang="en-US" sz="1100" dirty="0"/>
          </a:p>
          <a:p>
            <a:pPr marL="0" indent="0">
              <a:buNone/>
            </a:pPr>
            <a:r>
              <a:rPr lang="en-US" sz="850" dirty="0">
                <a:solidFill>
                  <a:srgbClr val="8899AA"/>
                </a:solidFill>
                <a:latin typeface="Arial" pitchFamily="34" charset="0"/>
                <a:ea typeface="Arial" pitchFamily="34" charset="-122"/>
                <a:cs typeface="Arial" pitchFamily="34" charset="-120"/>
              </a:rPr>
              <a:t>(Directional Sensitivity)</a:t>
            </a:r>
            <a:endParaRPr lang="en-US" sz="1100" dirty="0"/>
          </a:p>
        </p:txBody>
      </p:sp>
      <p:sp>
        <p:nvSpPr>
          <p:cNvPr id="17" name="Shape 15"/>
          <p:cNvSpPr/>
          <p:nvPr/>
        </p:nvSpPr>
        <p:spPr>
          <a:xfrm>
            <a:off x="365760" y="3218688"/>
            <a:ext cx="2011680" cy="685800"/>
          </a:xfrm>
          <a:prstGeom prst="rect">
            <a:avLst/>
          </a:prstGeom>
          <a:solidFill>
            <a:srgbClr val="1F3044"/>
          </a:solidFill>
          <a:ln w="6350">
            <a:solidFill>
              <a:srgbClr val="2A4060"/>
            </a:solidFill>
            <a:prstDash val="solid"/>
          </a:ln>
        </p:spPr>
      </p:sp>
      <p:sp>
        <p:nvSpPr>
          <p:cNvPr id="18" name="Text 16"/>
          <p:cNvSpPr/>
          <p:nvPr/>
        </p:nvSpPr>
        <p:spPr>
          <a:xfrm>
            <a:off x="457200" y="3218688"/>
            <a:ext cx="1828800" cy="685800"/>
          </a:xfrm>
          <a:prstGeom prst="rect">
            <a:avLst/>
          </a:prstGeom>
          <a:noFill/>
          <a:ln/>
        </p:spPr>
        <p:txBody>
          <a:bodyPr wrap="square" rtlCol="0" anchor="ctr"/>
          <a:lstStyle/>
          <a:p>
            <a:pPr marL="0" indent="0">
              <a:buNone/>
            </a:pPr>
            <a:r>
              <a:rPr lang="en-US" sz="1100" b="1" dirty="0">
                <a:solidFill>
                  <a:srgbClr val="D4A843"/>
                </a:solidFill>
                <a:latin typeface="Arial" pitchFamily="34" charset="0"/>
                <a:ea typeface="Arial" pitchFamily="34" charset="-122"/>
                <a:cs typeface="Arial" pitchFamily="34" charset="-120"/>
              </a:rPr>
              <a:t>Time Decay</a:t>
            </a:r>
            <a:endParaRPr lang="en-US" sz="1100" dirty="0"/>
          </a:p>
          <a:p>
            <a:pPr marL="0" indent="0">
              <a:buNone/>
            </a:pPr>
            <a:r>
              <a:rPr lang="en-US" sz="850" dirty="0">
                <a:solidFill>
                  <a:srgbClr val="8899AA"/>
                </a:solidFill>
                <a:latin typeface="Arial" pitchFamily="34" charset="0"/>
                <a:ea typeface="Arial" pitchFamily="34" charset="-122"/>
                <a:cs typeface="Arial" pitchFamily="34" charset="-120"/>
              </a:rPr>
              <a:t>(Theta Exposure)</a:t>
            </a:r>
            <a:endParaRPr lang="en-US" sz="1100" dirty="0"/>
          </a:p>
        </p:txBody>
      </p:sp>
      <p:sp>
        <p:nvSpPr>
          <p:cNvPr id="19" name="Shape 17"/>
          <p:cNvSpPr/>
          <p:nvPr/>
        </p:nvSpPr>
        <p:spPr>
          <a:xfrm>
            <a:off x="365760" y="3959352"/>
            <a:ext cx="2011680" cy="685800"/>
          </a:xfrm>
          <a:prstGeom prst="rect">
            <a:avLst/>
          </a:prstGeom>
          <a:solidFill>
            <a:srgbClr val="1F3044"/>
          </a:solidFill>
          <a:ln w="6350">
            <a:solidFill>
              <a:srgbClr val="2A4060"/>
            </a:solidFill>
            <a:prstDash val="solid"/>
          </a:ln>
        </p:spPr>
      </p:sp>
      <p:sp>
        <p:nvSpPr>
          <p:cNvPr id="20" name="Text 18"/>
          <p:cNvSpPr/>
          <p:nvPr/>
        </p:nvSpPr>
        <p:spPr>
          <a:xfrm>
            <a:off x="457200" y="3959352"/>
            <a:ext cx="1828800" cy="685800"/>
          </a:xfrm>
          <a:prstGeom prst="rect">
            <a:avLst/>
          </a:prstGeom>
          <a:noFill/>
          <a:ln/>
        </p:spPr>
        <p:txBody>
          <a:bodyPr wrap="square" rtlCol="0" anchor="ctr"/>
          <a:lstStyle/>
          <a:p>
            <a:pPr marL="0" indent="0">
              <a:buNone/>
            </a:pPr>
            <a:r>
              <a:rPr lang="en-US" sz="1100" b="1" dirty="0">
                <a:solidFill>
                  <a:srgbClr val="D4A843"/>
                </a:solidFill>
                <a:latin typeface="Arial" pitchFamily="34" charset="0"/>
                <a:ea typeface="Arial" pitchFamily="34" charset="-122"/>
                <a:cs typeface="Arial" pitchFamily="34" charset="-120"/>
              </a:rPr>
              <a:t>Volatility Impact</a:t>
            </a:r>
            <a:endParaRPr lang="en-US" sz="1100" dirty="0"/>
          </a:p>
          <a:p>
            <a:pPr marL="0" indent="0">
              <a:buNone/>
            </a:pPr>
            <a:r>
              <a:rPr lang="en-US" sz="850" dirty="0">
                <a:solidFill>
                  <a:srgbClr val="8899AA"/>
                </a:solidFill>
                <a:latin typeface="Arial" pitchFamily="34" charset="0"/>
                <a:ea typeface="Arial" pitchFamily="34" charset="-122"/>
                <a:cs typeface="Arial" pitchFamily="34" charset="-120"/>
              </a:rPr>
              <a:t>(Vega Sensitivity)</a:t>
            </a:r>
            <a:endParaRPr lang="en-US" sz="1100" dirty="0"/>
          </a:p>
        </p:txBody>
      </p:sp>
      <p:sp>
        <p:nvSpPr>
          <p:cNvPr id="21" name="Shape 19"/>
          <p:cNvSpPr/>
          <p:nvPr/>
        </p:nvSpPr>
        <p:spPr>
          <a:xfrm>
            <a:off x="2468880" y="2478024"/>
            <a:ext cx="2148840" cy="685800"/>
          </a:xfrm>
          <a:prstGeom prst="rect">
            <a:avLst/>
          </a:prstGeom>
          <a:solidFill>
            <a:srgbClr val="1F3044"/>
          </a:solidFill>
          <a:ln w="6350">
            <a:solidFill>
              <a:srgbClr val="2A4060"/>
            </a:solidFill>
            <a:prstDash val="solid"/>
          </a:ln>
        </p:spPr>
      </p:sp>
      <p:sp>
        <p:nvSpPr>
          <p:cNvPr id="22" name="Text 20"/>
          <p:cNvSpPr/>
          <p:nvPr/>
        </p:nvSpPr>
        <p:spPr>
          <a:xfrm>
            <a:off x="2468880" y="2496312"/>
            <a:ext cx="2148840" cy="377190"/>
          </a:xfrm>
          <a:prstGeom prst="rect">
            <a:avLst/>
          </a:prstGeom>
          <a:noFill/>
          <a:ln/>
        </p:spPr>
        <p:txBody>
          <a:bodyPr wrap="square" rtlCol="0" anchor="ctr"/>
          <a:lstStyle/>
          <a:p>
            <a:pPr marL="0" indent="0" algn="ctr">
              <a:buNone/>
            </a:pPr>
            <a:r>
              <a:rPr lang="en-US" sz="1300" b="1" dirty="0">
                <a:solidFill>
                  <a:srgbClr val="27AE60"/>
                </a:solidFill>
                <a:latin typeface="Arial" pitchFamily="34" charset="0"/>
                <a:ea typeface="Arial" pitchFamily="34" charset="-122"/>
                <a:cs typeface="Arial" pitchFamily="34" charset="-120"/>
              </a:rPr>
              <a:t>▲</a:t>
            </a:r>
            <a:endParaRPr lang="en-US" sz="1300" dirty="0"/>
          </a:p>
        </p:txBody>
      </p:sp>
      <p:sp>
        <p:nvSpPr>
          <p:cNvPr id="23" name="Text 21"/>
          <p:cNvSpPr/>
          <p:nvPr/>
        </p:nvSpPr>
        <p:spPr>
          <a:xfrm>
            <a:off x="2468880" y="2820924"/>
            <a:ext cx="2148840" cy="308610"/>
          </a:xfrm>
          <a:prstGeom prst="rect">
            <a:avLst/>
          </a:prstGeom>
          <a:noFill/>
          <a:ln/>
        </p:spPr>
        <p:txBody>
          <a:bodyPr wrap="square" rtlCol="0" anchor="t"/>
          <a:lstStyle/>
          <a:p>
            <a:pPr marL="0" indent="0" algn="ctr">
              <a:buNone/>
            </a:pPr>
            <a:r>
              <a:rPr lang="en-US" sz="850" dirty="0">
                <a:solidFill>
                  <a:srgbClr val="C8D6E5"/>
                </a:solidFill>
                <a:latin typeface="Arial" pitchFamily="34" charset="0"/>
                <a:ea typeface="Arial" pitchFamily="34" charset="-122"/>
                <a:cs typeface="Arial" pitchFamily="34" charset="-120"/>
              </a:rPr>
              <a:t>Lower $ gain</a:t>
            </a:r>
            <a:endParaRPr lang="en-US" sz="850" dirty="0"/>
          </a:p>
        </p:txBody>
      </p:sp>
      <p:sp>
        <p:nvSpPr>
          <p:cNvPr id="24" name="Shape 22"/>
          <p:cNvSpPr/>
          <p:nvPr/>
        </p:nvSpPr>
        <p:spPr>
          <a:xfrm>
            <a:off x="4709160" y="2478024"/>
            <a:ext cx="2148840" cy="685800"/>
          </a:xfrm>
          <a:prstGeom prst="rect">
            <a:avLst/>
          </a:prstGeom>
          <a:solidFill>
            <a:srgbClr val="1F3044"/>
          </a:solidFill>
          <a:ln w="6350">
            <a:solidFill>
              <a:srgbClr val="2A4060"/>
            </a:solidFill>
            <a:prstDash val="solid"/>
          </a:ln>
        </p:spPr>
      </p:sp>
      <p:sp>
        <p:nvSpPr>
          <p:cNvPr id="25" name="Text 23"/>
          <p:cNvSpPr/>
          <p:nvPr/>
        </p:nvSpPr>
        <p:spPr>
          <a:xfrm>
            <a:off x="4709160" y="2496312"/>
            <a:ext cx="2148840" cy="377190"/>
          </a:xfrm>
          <a:prstGeom prst="rect">
            <a:avLst/>
          </a:prstGeom>
          <a:noFill/>
          <a:ln/>
        </p:spPr>
        <p:txBody>
          <a:bodyPr wrap="square" rtlCol="0" anchor="ctr"/>
          <a:lstStyle/>
          <a:p>
            <a:pPr marL="0" indent="0" algn="ctr">
              <a:buNone/>
            </a:pPr>
            <a:r>
              <a:rPr lang="en-US" sz="1800" b="1" dirty="0">
                <a:solidFill>
                  <a:srgbClr val="27AE60"/>
                </a:solidFill>
                <a:latin typeface="Arial" pitchFamily="34" charset="0"/>
                <a:ea typeface="Arial" pitchFamily="34" charset="-122"/>
                <a:cs typeface="Arial" pitchFamily="34" charset="-120"/>
              </a:rPr>
              <a:t>▲</a:t>
            </a:r>
            <a:endParaRPr lang="en-US" sz="1800" dirty="0"/>
          </a:p>
        </p:txBody>
      </p:sp>
      <p:sp>
        <p:nvSpPr>
          <p:cNvPr id="26" name="Text 24"/>
          <p:cNvSpPr/>
          <p:nvPr/>
        </p:nvSpPr>
        <p:spPr>
          <a:xfrm>
            <a:off x="4709160" y="2820924"/>
            <a:ext cx="2148840" cy="308610"/>
          </a:xfrm>
          <a:prstGeom prst="rect">
            <a:avLst/>
          </a:prstGeom>
          <a:noFill/>
          <a:ln/>
        </p:spPr>
        <p:txBody>
          <a:bodyPr wrap="square" rtlCol="0" anchor="t"/>
          <a:lstStyle/>
          <a:p>
            <a:pPr marL="0" indent="0" algn="ctr">
              <a:buNone/>
            </a:pPr>
            <a:r>
              <a:rPr lang="en-US" sz="850" dirty="0">
                <a:solidFill>
                  <a:srgbClr val="C8D6E5"/>
                </a:solidFill>
                <a:latin typeface="Arial" pitchFamily="34" charset="0"/>
                <a:ea typeface="Arial" pitchFamily="34" charset="-122"/>
                <a:cs typeface="Arial" pitchFamily="34" charset="-120"/>
              </a:rPr>
              <a:t>Moderate $ gain</a:t>
            </a:r>
            <a:endParaRPr lang="en-US" sz="850" dirty="0"/>
          </a:p>
        </p:txBody>
      </p:sp>
      <p:sp>
        <p:nvSpPr>
          <p:cNvPr id="27" name="Shape 25"/>
          <p:cNvSpPr/>
          <p:nvPr/>
        </p:nvSpPr>
        <p:spPr>
          <a:xfrm>
            <a:off x="6949440" y="2478024"/>
            <a:ext cx="2148840" cy="685800"/>
          </a:xfrm>
          <a:prstGeom prst="rect">
            <a:avLst/>
          </a:prstGeom>
          <a:solidFill>
            <a:srgbClr val="1F3044"/>
          </a:solidFill>
          <a:ln w="6350">
            <a:solidFill>
              <a:srgbClr val="2A4060"/>
            </a:solidFill>
            <a:prstDash val="solid"/>
          </a:ln>
        </p:spPr>
      </p:sp>
      <p:sp>
        <p:nvSpPr>
          <p:cNvPr id="28" name="Text 26"/>
          <p:cNvSpPr/>
          <p:nvPr/>
        </p:nvSpPr>
        <p:spPr>
          <a:xfrm>
            <a:off x="6949440" y="2496312"/>
            <a:ext cx="2148840" cy="377190"/>
          </a:xfrm>
          <a:prstGeom prst="rect">
            <a:avLst/>
          </a:prstGeom>
          <a:noFill/>
          <a:ln/>
        </p:spPr>
        <p:txBody>
          <a:bodyPr wrap="square" rtlCol="0" anchor="ctr"/>
          <a:lstStyle/>
          <a:p>
            <a:pPr marL="0" indent="0" algn="ctr">
              <a:buNone/>
            </a:pPr>
            <a:r>
              <a:rPr lang="en-US" sz="2400" b="1" dirty="0">
                <a:solidFill>
                  <a:srgbClr val="27AE60"/>
                </a:solidFill>
                <a:latin typeface="Arial" pitchFamily="34" charset="0"/>
                <a:ea typeface="Arial" pitchFamily="34" charset="-122"/>
                <a:cs typeface="Arial" pitchFamily="34" charset="-120"/>
              </a:rPr>
              <a:t>▲</a:t>
            </a:r>
            <a:endParaRPr lang="en-US" sz="2400" dirty="0"/>
          </a:p>
        </p:txBody>
      </p:sp>
      <p:sp>
        <p:nvSpPr>
          <p:cNvPr id="29" name="Text 27"/>
          <p:cNvSpPr/>
          <p:nvPr/>
        </p:nvSpPr>
        <p:spPr>
          <a:xfrm>
            <a:off x="6949440" y="2820924"/>
            <a:ext cx="2148840" cy="308610"/>
          </a:xfrm>
          <a:prstGeom prst="rect">
            <a:avLst/>
          </a:prstGeom>
          <a:noFill/>
          <a:ln/>
        </p:spPr>
        <p:txBody>
          <a:bodyPr wrap="square" rtlCol="0" anchor="t"/>
          <a:lstStyle/>
          <a:p>
            <a:pPr marL="0" indent="0" algn="ctr">
              <a:buNone/>
            </a:pPr>
            <a:r>
              <a:rPr lang="en-US" sz="850" dirty="0">
                <a:solidFill>
                  <a:srgbClr val="C8D6E5"/>
                </a:solidFill>
                <a:latin typeface="Arial" pitchFamily="34" charset="0"/>
                <a:ea typeface="Arial" pitchFamily="34" charset="-122"/>
                <a:cs typeface="Arial" pitchFamily="34" charset="-120"/>
              </a:rPr>
              <a:t>Highest $ gain</a:t>
            </a:r>
            <a:endParaRPr lang="en-US" sz="850" dirty="0"/>
          </a:p>
        </p:txBody>
      </p:sp>
      <p:sp>
        <p:nvSpPr>
          <p:cNvPr id="30" name="Shape 28"/>
          <p:cNvSpPr/>
          <p:nvPr/>
        </p:nvSpPr>
        <p:spPr>
          <a:xfrm>
            <a:off x="2468880" y="3218688"/>
            <a:ext cx="2148840" cy="685800"/>
          </a:xfrm>
          <a:prstGeom prst="rect">
            <a:avLst/>
          </a:prstGeom>
          <a:solidFill>
            <a:srgbClr val="1F3044"/>
          </a:solidFill>
          <a:ln w="6350">
            <a:solidFill>
              <a:srgbClr val="2A4060"/>
            </a:solidFill>
            <a:prstDash val="solid"/>
          </a:ln>
        </p:spPr>
      </p:sp>
      <p:sp>
        <p:nvSpPr>
          <p:cNvPr id="31" name="Text 29"/>
          <p:cNvSpPr/>
          <p:nvPr/>
        </p:nvSpPr>
        <p:spPr>
          <a:xfrm>
            <a:off x="2468880" y="3236976"/>
            <a:ext cx="2148840" cy="377190"/>
          </a:xfrm>
          <a:prstGeom prst="rect">
            <a:avLst/>
          </a:prstGeom>
          <a:noFill/>
          <a:ln/>
        </p:spPr>
        <p:txBody>
          <a:bodyPr wrap="square" rtlCol="0" anchor="ctr"/>
          <a:lstStyle/>
          <a:p>
            <a:pPr marL="0" indent="0" algn="ctr">
              <a:buNone/>
            </a:pPr>
            <a:r>
              <a:rPr lang="en-US" sz="2400" b="1" dirty="0">
                <a:solidFill>
                  <a:srgbClr val="E74C3C"/>
                </a:solidFill>
                <a:latin typeface="Arial" pitchFamily="34" charset="0"/>
                <a:ea typeface="Arial" pitchFamily="34" charset="-122"/>
                <a:cs typeface="Arial" pitchFamily="34" charset="-120"/>
              </a:rPr>
              <a:t>▼</a:t>
            </a:r>
            <a:endParaRPr lang="en-US" sz="2400" dirty="0"/>
          </a:p>
        </p:txBody>
      </p:sp>
      <p:sp>
        <p:nvSpPr>
          <p:cNvPr id="32" name="Text 30"/>
          <p:cNvSpPr/>
          <p:nvPr/>
        </p:nvSpPr>
        <p:spPr>
          <a:xfrm>
            <a:off x="2468880" y="3561588"/>
            <a:ext cx="2148840" cy="308610"/>
          </a:xfrm>
          <a:prstGeom prst="rect">
            <a:avLst/>
          </a:prstGeom>
          <a:noFill/>
          <a:ln/>
        </p:spPr>
        <p:txBody>
          <a:bodyPr wrap="square" rtlCol="0" anchor="t"/>
          <a:lstStyle/>
          <a:p>
            <a:pPr marL="0" indent="0" algn="ctr">
              <a:buNone/>
            </a:pPr>
            <a:r>
              <a:rPr lang="en-US" sz="850" dirty="0">
                <a:solidFill>
                  <a:srgbClr val="C8D6E5"/>
                </a:solidFill>
                <a:latin typeface="Arial" pitchFamily="34" charset="0"/>
                <a:ea typeface="Arial" pitchFamily="34" charset="-122"/>
                <a:cs typeface="Arial" pitchFamily="34" charset="-120"/>
              </a:rPr>
              <a:t>Fastest decay</a:t>
            </a:r>
            <a:endParaRPr lang="en-US" sz="850" dirty="0"/>
          </a:p>
        </p:txBody>
      </p:sp>
      <p:sp>
        <p:nvSpPr>
          <p:cNvPr id="33" name="Shape 31"/>
          <p:cNvSpPr/>
          <p:nvPr/>
        </p:nvSpPr>
        <p:spPr>
          <a:xfrm>
            <a:off x="4709160" y="3218688"/>
            <a:ext cx="2148840" cy="685800"/>
          </a:xfrm>
          <a:prstGeom prst="rect">
            <a:avLst/>
          </a:prstGeom>
          <a:solidFill>
            <a:srgbClr val="1F3044"/>
          </a:solidFill>
          <a:ln w="6350">
            <a:solidFill>
              <a:srgbClr val="2A4060"/>
            </a:solidFill>
            <a:prstDash val="solid"/>
          </a:ln>
        </p:spPr>
      </p:sp>
      <p:sp>
        <p:nvSpPr>
          <p:cNvPr id="34" name="Text 32"/>
          <p:cNvSpPr/>
          <p:nvPr/>
        </p:nvSpPr>
        <p:spPr>
          <a:xfrm>
            <a:off x="4709160" y="3236976"/>
            <a:ext cx="2148840" cy="377190"/>
          </a:xfrm>
          <a:prstGeom prst="rect">
            <a:avLst/>
          </a:prstGeom>
          <a:noFill/>
          <a:ln/>
        </p:spPr>
        <p:txBody>
          <a:bodyPr wrap="square" rtlCol="0" anchor="ctr"/>
          <a:lstStyle/>
          <a:p>
            <a:pPr marL="0" indent="0" algn="ctr">
              <a:buNone/>
            </a:pPr>
            <a:r>
              <a:rPr lang="en-US" sz="1800" b="1" dirty="0">
                <a:solidFill>
                  <a:srgbClr val="E74C3C"/>
                </a:solidFill>
                <a:latin typeface="Arial" pitchFamily="34" charset="0"/>
                <a:ea typeface="Arial" pitchFamily="34" charset="-122"/>
                <a:cs typeface="Arial" pitchFamily="34" charset="-120"/>
              </a:rPr>
              <a:t>▼</a:t>
            </a:r>
            <a:endParaRPr lang="en-US" sz="1800" dirty="0"/>
          </a:p>
        </p:txBody>
      </p:sp>
      <p:sp>
        <p:nvSpPr>
          <p:cNvPr id="35" name="Text 33"/>
          <p:cNvSpPr/>
          <p:nvPr/>
        </p:nvSpPr>
        <p:spPr>
          <a:xfrm>
            <a:off x="4709160" y="3561588"/>
            <a:ext cx="2148840" cy="308610"/>
          </a:xfrm>
          <a:prstGeom prst="rect">
            <a:avLst/>
          </a:prstGeom>
          <a:noFill/>
          <a:ln/>
        </p:spPr>
        <p:txBody>
          <a:bodyPr wrap="square" rtlCol="0" anchor="t"/>
          <a:lstStyle/>
          <a:p>
            <a:pPr marL="0" indent="0" algn="ctr">
              <a:buNone/>
            </a:pPr>
            <a:r>
              <a:rPr lang="en-US" sz="850" dirty="0">
                <a:solidFill>
                  <a:srgbClr val="C8D6E5"/>
                </a:solidFill>
                <a:latin typeface="Arial" pitchFamily="34" charset="0"/>
                <a:ea typeface="Arial" pitchFamily="34" charset="-122"/>
                <a:cs typeface="Arial" pitchFamily="34" charset="-120"/>
              </a:rPr>
              <a:t>Moderate decay</a:t>
            </a:r>
            <a:endParaRPr lang="en-US" sz="850" dirty="0"/>
          </a:p>
        </p:txBody>
      </p:sp>
      <p:sp>
        <p:nvSpPr>
          <p:cNvPr id="36" name="Shape 34"/>
          <p:cNvSpPr/>
          <p:nvPr/>
        </p:nvSpPr>
        <p:spPr>
          <a:xfrm>
            <a:off x="6949440" y="3218688"/>
            <a:ext cx="2148840" cy="685800"/>
          </a:xfrm>
          <a:prstGeom prst="rect">
            <a:avLst/>
          </a:prstGeom>
          <a:solidFill>
            <a:srgbClr val="1F3044"/>
          </a:solidFill>
          <a:ln w="6350">
            <a:solidFill>
              <a:srgbClr val="2A4060"/>
            </a:solidFill>
            <a:prstDash val="solid"/>
          </a:ln>
        </p:spPr>
      </p:sp>
      <p:sp>
        <p:nvSpPr>
          <p:cNvPr id="37" name="Text 35"/>
          <p:cNvSpPr/>
          <p:nvPr/>
        </p:nvSpPr>
        <p:spPr>
          <a:xfrm>
            <a:off x="6949440" y="3236976"/>
            <a:ext cx="2148840" cy="377190"/>
          </a:xfrm>
          <a:prstGeom prst="rect">
            <a:avLst/>
          </a:prstGeom>
          <a:noFill/>
          <a:ln/>
        </p:spPr>
        <p:txBody>
          <a:bodyPr wrap="square" rtlCol="0" anchor="ctr"/>
          <a:lstStyle/>
          <a:p>
            <a:pPr marL="0" indent="0" algn="ctr">
              <a:buNone/>
            </a:pPr>
            <a:r>
              <a:rPr lang="en-US" sz="1300" b="1" dirty="0">
                <a:solidFill>
                  <a:srgbClr val="27AE60"/>
                </a:solidFill>
                <a:latin typeface="Arial" pitchFamily="34" charset="0"/>
                <a:ea typeface="Arial" pitchFamily="34" charset="-122"/>
                <a:cs typeface="Arial" pitchFamily="34" charset="-120"/>
              </a:rPr>
              <a:t>▼</a:t>
            </a:r>
            <a:endParaRPr lang="en-US" sz="1300" dirty="0"/>
          </a:p>
        </p:txBody>
      </p:sp>
      <p:sp>
        <p:nvSpPr>
          <p:cNvPr id="38" name="Text 36"/>
          <p:cNvSpPr/>
          <p:nvPr/>
        </p:nvSpPr>
        <p:spPr>
          <a:xfrm>
            <a:off x="6949440" y="3561588"/>
            <a:ext cx="2148840" cy="308610"/>
          </a:xfrm>
          <a:prstGeom prst="rect">
            <a:avLst/>
          </a:prstGeom>
          <a:noFill/>
          <a:ln/>
        </p:spPr>
        <p:txBody>
          <a:bodyPr wrap="square" rtlCol="0" anchor="t"/>
          <a:lstStyle/>
          <a:p>
            <a:pPr marL="0" indent="0" algn="ctr">
              <a:buNone/>
            </a:pPr>
            <a:r>
              <a:rPr lang="en-US" sz="850" dirty="0">
                <a:solidFill>
                  <a:srgbClr val="C8D6E5"/>
                </a:solidFill>
                <a:latin typeface="Arial" pitchFamily="34" charset="0"/>
                <a:ea typeface="Arial" pitchFamily="34" charset="-122"/>
                <a:cs typeface="Arial" pitchFamily="34" charset="-120"/>
              </a:rPr>
              <a:t>Slowest decay</a:t>
            </a:r>
            <a:endParaRPr lang="en-US" sz="850" dirty="0"/>
          </a:p>
        </p:txBody>
      </p:sp>
      <p:sp>
        <p:nvSpPr>
          <p:cNvPr id="39" name="Shape 37"/>
          <p:cNvSpPr/>
          <p:nvPr/>
        </p:nvSpPr>
        <p:spPr>
          <a:xfrm>
            <a:off x="2468880" y="3959352"/>
            <a:ext cx="2148840" cy="685800"/>
          </a:xfrm>
          <a:prstGeom prst="rect">
            <a:avLst/>
          </a:prstGeom>
          <a:solidFill>
            <a:srgbClr val="1F3044"/>
          </a:solidFill>
          <a:ln w="6350">
            <a:solidFill>
              <a:srgbClr val="2A4060"/>
            </a:solidFill>
            <a:prstDash val="solid"/>
          </a:ln>
        </p:spPr>
      </p:sp>
      <p:sp>
        <p:nvSpPr>
          <p:cNvPr id="40" name="Text 38"/>
          <p:cNvSpPr/>
          <p:nvPr/>
        </p:nvSpPr>
        <p:spPr>
          <a:xfrm>
            <a:off x="2468880" y="3977640"/>
            <a:ext cx="2148840" cy="377190"/>
          </a:xfrm>
          <a:prstGeom prst="rect">
            <a:avLst/>
          </a:prstGeom>
          <a:noFill/>
          <a:ln/>
        </p:spPr>
        <p:txBody>
          <a:bodyPr wrap="square" rtlCol="0" anchor="ctr"/>
          <a:lstStyle/>
          <a:p>
            <a:pPr marL="0" indent="0" algn="ctr">
              <a:buNone/>
            </a:pPr>
            <a:r>
              <a:rPr lang="en-US" sz="2400" b="1" dirty="0">
                <a:solidFill>
                  <a:srgbClr val="F1C40F"/>
                </a:solidFill>
                <a:latin typeface="Arial" pitchFamily="34" charset="0"/>
                <a:ea typeface="Arial" pitchFamily="34" charset="-122"/>
                <a:cs typeface="Arial" pitchFamily="34" charset="-120"/>
              </a:rPr>
              <a:t>▲</a:t>
            </a:r>
            <a:endParaRPr lang="en-US" sz="2400" dirty="0"/>
          </a:p>
        </p:txBody>
      </p:sp>
      <p:sp>
        <p:nvSpPr>
          <p:cNvPr id="41" name="Text 39"/>
          <p:cNvSpPr/>
          <p:nvPr/>
        </p:nvSpPr>
        <p:spPr>
          <a:xfrm>
            <a:off x="2468880" y="4302252"/>
            <a:ext cx="2148840" cy="308610"/>
          </a:xfrm>
          <a:prstGeom prst="rect">
            <a:avLst/>
          </a:prstGeom>
          <a:noFill/>
          <a:ln/>
        </p:spPr>
        <p:txBody>
          <a:bodyPr wrap="square" rtlCol="0" anchor="t"/>
          <a:lstStyle/>
          <a:p>
            <a:pPr marL="0" indent="0" algn="ctr">
              <a:buNone/>
            </a:pPr>
            <a:r>
              <a:rPr lang="en-US" sz="850" dirty="0">
                <a:solidFill>
                  <a:srgbClr val="C8D6E5"/>
                </a:solidFill>
                <a:latin typeface="Arial" pitchFamily="34" charset="0"/>
                <a:ea typeface="Arial" pitchFamily="34" charset="-122"/>
                <a:cs typeface="Arial" pitchFamily="34" charset="-120"/>
              </a:rPr>
              <a:t>Most sensitive</a:t>
            </a:r>
            <a:endParaRPr lang="en-US" sz="850" dirty="0"/>
          </a:p>
        </p:txBody>
      </p:sp>
      <p:sp>
        <p:nvSpPr>
          <p:cNvPr id="42" name="Shape 40"/>
          <p:cNvSpPr/>
          <p:nvPr/>
        </p:nvSpPr>
        <p:spPr>
          <a:xfrm>
            <a:off x="4709160" y="3959352"/>
            <a:ext cx="2148840" cy="685800"/>
          </a:xfrm>
          <a:prstGeom prst="rect">
            <a:avLst/>
          </a:prstGeom>
          <a:solidFill>
            <a:srgbClr val="1F3044"/>
          </a:solidFill>
          <a:ln w="6350">
            <a:solidFill>
              <a:srgbClr val="2A4060"/>
            </a:solidFill>
            <a:prstDash val="solid"/>
          </a:ln>
        </p:spPr>
      </p:sp>
      <p:sp>
        <p:nvSpPr>
          <p:cNvPr id="43" name="Text 41"/>
          <p:cNvSpPr/>
          <p:nvPr/>
        </p:nvSpPr>
        <p:spPr>
          <a:xfrm>
            <a:off x="4709160" y="3977640"/>
            <a:ext cx="2148840" cy="377190"/>
          </a:xfrm>
          <a:prstGeom prst="rect">
            <a:avLst/>
          </a:prstGeom>
          <a:noFill/>
          <a:ln/>
        </p:spPr>
        <p:txBody>
          <a:bodyPr wrap="square" rtlCol="0" anchor="ctr"/>
          <a:lstStyle/>
          <a:p>
            <a:pPr marL="0" indent="0" algn="ctr">
              <a:buNone/>
            </a:pPr>
            <a:r>
              <a:rPr lang="en-US" sz="1800" b="1" dirty="0">
                <a:solidFill>
                  <a:srgbClr val="F1C40F"/>
                </a:solidFill>
                <a:latin typeface="Arial" pitchFamily="34" charset="0"/>
                <a:ea typeface="Arial" pitchFamily="34" charset="-122"/>
                <a:cs typeface="Arial" pitchFamily="34" charset="-120"/>
              </a:rPr>
              <a:t>▲</a:t>
            </a:r>
            <a:endParaRPr lang="en-US" sz="1800" dirty="0"/>
          </a:p>
        </p:txBody>
      </p:sp>
      <p:sp>
        <p:nvSpPr>
          <p:cNvPr id="44" name="Text 42"/>
          <p:cNvSpPr/>
          <p:nvPr/>
        </p:nvSpPr>
        <p:spPr>
          <a:xfrm>
            <a:off x="4709160" y="4302252"/>
            <a:ext cx="2148840" cy="308610"/>
          </a:xfrm>
          <a:prstGeom prst="rect">
            <a:avLst/>
          </a:prstGeom>
          <a:noFill/>
          <a:ln/>
        </p:spPr>
        <p:txBody>
          <a:bodyPr wrap="square" rtlCol="0" anchor="t"/>
          <a:lstStyle/>
          <a:p>
            <a:pPr marL="0" indent="0" algn="ctr">
              <a:buNone/>
            </a:pPr>
            <a:r>
              <a:rPr lang="en-US" sz="850" dirty="0">
                <a:solidFill>
                  <a:srgbClr val="C8D6E5"/>
                </a:solidFill>
                <a:latin typeface="Arial" pitchFamily="34" charset="0"/>
                <a:ea typeface="Arial" pitchFamily="34" charset="-122"/>
                <a:cs typeface="Arial" pitchFamily="34" charset="-120"/>
              </a:rPr>
              <a:t>Moderate</a:t>
            </a:r>
            <a:endParaRPr lang="en-US" sz="850" dirty="0"/>
          </a:p>
        </p:txBody>
      </p:sp>
      <p:sp>
        <p:nvSpPr>
          <p:cNvPr id="45" name="Shape 43"/>
          <p:cNvSpPr/>
          <p:nvPr/>
        </p:nvSpPr>
        <p:spPr>
          <a:xfrm>
            <a:off x="6949440" y="3959352"/>
            <a:ext cx="2148840" cy="685800"/>
          </a:xfrm>
          <a:prstGeom prst="rect">
            <a:avLst/>
          </a:prstGeom>
          <a:solidFill>
            <a:srgbClr val="1F3044"/>
          </a:solidFill>
          <a:ln w="6350">
            <a:solidFill>
              <a:srgbClr val="2A4060"/>
            </a:solidFill>
            <a:prstDash val="solid"/>
          </a:ln>
        </p:spPr>
      </p:sp>
      <p:sp>
        <p:nvSpPr>
          <p:cNvPr id="46" name="Text 44"/>
          <p:cNvSpPr/>
          <p:nvPr/>
        </p:nvSpPr>
        <p:spPr>
          <a:xfrm>
            <a:off x="6949440" y="3977640"/>
            <a:ext cx="2148840" cy="377190"/>
          </a:xfrm>
          <a:prstGeom prst="rect">
            <a:avLst/>
          </a:prstGeom>
          <a:noFill/>
          <a:ln/>
        </p:spPr>
        <p:txBody>
          <a:bodyPr wrap="square" rtlCol="0" anchor="ctr"/>
          <a:lstStyle/>
          <a:p>
            <a:pPr marL="0" indent="0" algn="ctr">
              <a:buNone/>
            </a:pPr>
            <a:r>
              <a:rPr lang="en-US" sz="1300" b="1" dirty="0">
                <a:solidFill>
                  <a:srgbClr val="F1C40F"/>
                </a:solidFill>
                <a:latin typeface="Arial" pitchFamily="34" charset="0"/>
                <a:ea typeface="Arial" pitchFamily="34" charset="-122"/>
                <a:cs typeface="Arial" pitchFamily="34" charset="-120"/>
              </a:rPr>
              <a:t>▲</a:t>
            </a:r>
            <a:endParaRPr lang="en-US" sz="1300" dirty="0"/>
          </a:p>
        </p:txBody>
      </p:sp>
      <p:sp>
        <p:nvSpPr>
          <p:cNvPr id="47" name="Text 45"/>
          <p:cNvSpPr/>
          <p:nvPr/>
        </p:nvSpPr>
        <p:spPr>
          <a:xfrm>
            <a:off x="6949440" y="4302252"/>
            <a:ext cx="2148840" cy="308610"/>
          </a:xfrm>
          <a:prstGeom prst="rect">
            <a:avLst/>
          </a:prstGeom>
          <a:noFill/>
          <a:ln/>
        </p:spPr>
        <p:txBody>
          <a:bodyPr wrap="square" rtlCol="0" anchor="t"/>
          <a:lstStyle/>
          <a:p>
            <a:pPr marL="0" indent="0" algn="ctr">
              <a:buNone/>
            </a:pPr>
            <a:r>
              <a:rPr lang="en-US" sz="850" dirty="0">
                <a:solidFill>
                  <a:srgbClr val="C8D6E5"/>
                </a:solidFill>
                <a:latin typeface="Arial" pitchFamily="34" charset="0"/>
                <a:ea typeface="Arial" pitchFamily="34" charset="-122"/>
                <a:cs typeface="Arial" pitchFamily="34" charset="-120"/>
              </a:rPr>
              <a:t>Least sensitive</a:t>
            </a:r>
            <a:endParaRPr lang="en-US" sz="850" dirty="0"/>
          </a:p>
        </p:txBody>
      </p:sp>
      <p:sp>
        <p:nvSpPr>
          <p:cNvPr id="48" name="Text 46"/>
          <p:cNvSpPr/>
          <p:nvPr/>
        </p:nvSpPr>
        <p:spPr>
          <a:xfrm>
            <a:off x="365760" y="4434840"/>
            <a:ext cx="8412480" cy="274320"/>
          </a:xfrm>
          <a:prstGeom prst="rect">
            <a:avLst/>
          </a:prstGeom>
          <a:noFill/>
          <a:ln/>
        </p:spPr>
        <p:txBody>
          <a:bodyPr wrap="square" rtlCol="0" anchor="ctr"/>
          <a:lstStyle/>
          <a:p>
            <a:pPr marL="0" indent="0" algn="ctr">
              <a:buNone/>
            </a:pPr>
            <a:r>
              <a:rPr lang="en-US" sz="850" i="1" dirty="0">
                <a:solidFill>
                  <a:srgbClr val="8899AA"/>
                </a:solidFill>
                <a:latin typeface="Arial" pitchFamily="34" charset="0"/>
                <a:ea typeface="Arial" pitchFamily="34" charset="-122"/>
                <a:cs typeface="Arial" pitchFamily="34" charset="-120"/>
              </a:rPr>
              <a:t>This grid reflects conditions at the moment of entry only. Delta, theta, and vega shift continuously as price, time, and volatility change after entry.</a:t>
            </a:r>
            <a:endParaRPr lang="en-US" sz="850" dirty="0"/>
          </a:p>
        </p:txBody>
      </p:sp>
      <p:sp>
        <p:nvSpPr>
          <p:cNvPr id="49" name="Text 47"/>
          <p:cNvSpPr/>
          <p:nvPr/>
        </p:nvSpPr>
        <p:spPr>
          <a:xfrm>
            <a:off x="365760" y="4709160"/>
            <a:ext cx="8412480" cy="320040"/>
          </a:xfrm>
          <a:prstGeom prst="rect">
            <a:avLst/>
          </a:prstGeom>
          <a:noFill/>
          <a:ln/>
        </p:spPr>
        <p:txBody>
          <a:bodyPr wrap="square" rtlCol="0" anchor="ctr"/>
          <a:lstStyle/>
          <a:p>
            <a:pPr marL="0" indent="0" algn="ctr">
              <a:buNone/>
            </a:pPr>
            <a:r>
              <a:rPr lang="en-US" sz="1200" b="1" dirty="0">
                <a:solidFill>
                  <a:srgbClr val="27AE60"/>
                </a:solidFill>
              </a:rPr>
              <a:t>▲ </a:t>
            </a:r>
            <a:r>
              <a:rPr lang="en-US" sz="850" dirty="0">
                <a:solidFill>
                  <a:srgbClr val="8899AA"/>
                </a:solidFill>
              </a:rPr>
              <a:t>= Favorable to P&amp;L    </a:t>
            </a:r>
            <a:r>
              <a:rPr lang="en-US" sz="1200" b="1" dirty="0">
                <a:solidFill>
                  <a:srgbClr val="E74C3C"/>
                </a:solidFill>
              </a:rPr>
              <a:t>▼ </a:t>
            </a:r>
            <a:r>
              <a:rPr lang="en-US" sz="850" dirty="0">
                <a:solidFill>
                  <a:srgbClr val="8899AA"/>
                </a:solidFill>
              </a:rPr>
              <a:t>= Unfavorable to P&amp;L    </a:t>
            </a:r>
            <a:r>
              <a:rPr lang="en-US" sz="1200" b="1" dirty="0">
                <a:solidFill>
                  <a:srgbClr val="F1C40F"/>
                </a:solidFill>
              </a:rPr>
              <a:t>▲ </a:t>
            </a:r>
            <a:r>
              <a:rPr lang="en-US" sz="850" dirty="0">
                <a:solidFill>
                  <a:srgbClr val="8899AA"/>
                </a:solidFill>
              </a:rPr>
              <a:t>= Exposure (direction depends on vol move)</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B2838"/>
        </a:solidFill>
        <a:effectLst/>
      </p:bgPr>
    </p:bg>
    <p:spTree>
      <p:nvGrpSpPr>
        <p:cNvPr id="1" name=""/>
        <p:cNvGrpSpPr/>
        <p:nvPr/>
      </p:nvGrpSpPr>
      <p:grpSpPr>
        <a:xfrm>
          <a:off x="0" y="0"/>
          <a:ext cx="0" cy="0"/>
          <a:chOff x="0" y="0"/>
          <a:chExt cx="0" cy="0"/>
        </a:xfrm>
      </p:grpSpPr>
      <p:sp>
        <p:nvSpPr>
          <p:cNvPr id="2" name="Text 0"/>
          <p:cNvSpPr/>
          <p:nvPr/>
        </p:nvSpPr>
        <p:spPr>
          <a:xfrm>
            <a:off x="365760" y="182880"/>
            <a:ext cx="3657600" cy="274320"/>
          </a:xfrm>
          <a:prstGeom prst="rect">
            <a:avLst/>
          </a:prstGeom>
          <a:noFill/>
          <a:ln/>
        </p:spPr>
        <p:txBody>
          <a:bodyPr wrap="square" rtlCol="0" anchor="ctr"/>
          <a:lstStyle/>
          <a:p>
            <a:pPr marL="0" indent="0">
              <a:buNone/>
            </a:pPr>
            <a:r>
              <a:rPr lang="en-US" sz="1000" kern="0" spc="400" dirty="0">
                <a:solidFill>
                  <a:srgbClr val="D4A843"/>
                </a:solidFill>
                <a:latin typeface="Arial" pitchFamily="34" charset="0"/>
                <a:ea typeface="Arial" pitchFamily="34" charset="-122"/>
                <a:cs typeface="Arial" pitchFamily="34" charset="-120"/>
              </a:rPr>
              <a:t>L E V E L  4</a:t>
            </a:r>
            <a:endParaRPr lang="en-US" sz="1000" dirty="0"/>
          </a:p>
        </p:txBody>
      </p:sp>
      <p:sp>
        <p:nvSpPr>
          <p:cNvPr id="3" name="Text 1"/>
          <p:cNvSpPr/>
          <p:nvPr/>
        </p:nvSpPr>
        <p:spPr>
          <a:xfrm>
            <a:off x="365760" y="411480"/>
            <a:ext cx="5486400" cy="320040"/>
          </a:xfrm>
          <a:prstGeom prst="rect">
            <a:avLst/>
          </a:prstGeom>
          <a:noFill/>
          <a:ln/>
        </p:spPr>
        <p:txBody>
          <a:bodyPr wrap="square" rtlCol="0" anchor="ctr"/>
          <a:lstStyle/>
          <a:p>
            <a:pPr marL="0" indent="0">
              <a:buNone/>
            </a:pPr>
            <a:r>
              <a:rPr lang="en-US" sz="1400" b="1" dirty="0">
                <a:solidFill>
                  <a:srgbClr val="FFFFFF"/>
                </a:solidFill>
                <a:latin typeface="Arial Black" pitchFamily="34" charset="0"/>
                <a:ea typeface="Arial Black" pitchFamily="34" charset="-122"/>
                <a:cs typeface="Arial Black" pitchFamily="34" charset="-120"/>
              </a:rPr>
              <a:t>MONEY RISK MANAGEMENT</a:t>
            </a:r>
            <a:endParaRPr lang="en-US" sz="1400" dirty="0"/>
          </a:p>
        </p:txBody>
      </p:sp>
      <p:sp>
        <p:nvSpPr>
          <p:cNvPr id="4" name="Text 2"/>
          <p:cNvSpPr/>
          <p:nvPr/>
        </p:nvSpPr>
        <p:spPr>
          <a:xfrm>
            <a:off x="365760" y="685800"/>
            <a:ext cx="7772400" cy="457200"/>
          </a:xfrm>
          <a:prstGeom prst="rect">
            <a:avLst/>
          </a:prstGeom>
          <a:noFill/>
          <a:ln/>
        </p:spPr>
        <p:txBody>
          <a:bodyPr wrap="square" lIns="0" tIns="0" rIns="0" bIns="0" rtlCol="0" anchor="ctr"/>
          <a:lstStyle/>
          <a:p>
            <a:pPr marL="0" indent="0">
              <a:buNone/>
            </a:pPr>
            <a:r>
              <a:rPr lang="en-US" sz="2600" b="1" dirty="0">
                <a:solidFill>
                  <a:srgbClr val="FFFFFF"/>
                </a:solidFill>
                <a:latin typeface="Arial Black" pitchFamily="34" charset="0"/>
                <a:ea typeface="Arial Black" pitchFamily="34" charset="-122"/>
                <a:cs typeface="Arial Black" pitchFamily="34" charset="-120"/>
              </a:rPr>
              <a:t>Choosing Your Delta: Trade-Offs by Entry</a:t>
            </a:r>
            <a:endParaRPr lang="en-US" sz="2600" dirty="0"/>
          </a:p>
        </p:txBody>
      </p:sp>
      <p:sp>
        <p:nvSpPr>
          <p:cNvPr id="5" name="Shape 3"/>
          <p:cNvSpPr/>
          <p:nvPr/>
        </p:nvSpPr>
        <p:spPr>
          <a:xfrm>
            <a:off x="365760" y="1170432"/>
            <a:ext cx="8412480" cy="0"/>
          </a:xfrm>
          <a:prstGeom prst="line">
            <a:avLst/>
          </a:prstGeom>
          <a:noFill/>
          <a:ln w="25400">
            <a:solidFill>
              <a:srgbClr val="D4A843"/>
            </a:solidFill>
            <a:prstDash val="solid"/>
          </a:ln>
        </p:spPr>
      </p:sp>
      <p:sp>
        <p:nvSpPr>
          <p:cNvPr id="6" name="Text 4"/>
          <p:cNvSpPr/>
          <p:nvPr/>
        </p:nvSpPr>
        <p:spPr>
          <a:xfrm>
            <a:off x="8229600" y="182880"/>
            <a:ext cx="548640" cy="274320"/>
          </a:xfrm>
          <a:prstGeom prst="rect">
            <a:avLst/>
          </a:prstGeom>
          <a:noFill/>
          <a:ln/>
        </p:spPr>
        <p:txBody>
          <a:bodyPr wrap="square" rtlCol="0" anchor="ctr"/>
          <a:lstStyle/>
          <a:p>
            <a:pPr marL="0" indent="0" algn="ctr">
              <a:buNone/>
            </a:pPr>
            <a:r>
              <a:rPr lang="en-US" sz="1800" dirty="0">
                <a:solidFill>
                  <a:srgbClr val="E8A838"/>
                </a:solidFill>
                <a:latin typeface="Arial" pitchFamily="34" charset="0"/>
                <a:ea typeface="Arial" pitchFamily="34" charset="-122"/>
                <a:cs typeface="Arial" pitchFamily="34" charset="-120"/>
              </a:rPr>
              <a:t>▲</a:t>
            </a:r>
            <a:endParaRPr lang="en-US" sz="1800" dirty="0"/>
          </a:p>
        </p:txBody>
      </p:sp>
      <p:sp>
        <p:nvSpPr>
          <p:cNvPr id="7" name="Text 5"/>
          <p:cNvSpPr/>
          <p:nvPr/>
        </p:nvSpPr>
        <p:spPr>
          <a:xfrm>
            <a:off x="8046720" y="457200"/>
            <a:ext cx="914400" cy="228600"/>
          </a:xfrm>
          <a:prstGeom prst="rect">
            <a:avLst/>
          </a:prstGeom>
          <a:noFill/>
          <a:ln/>
        </p:spPr>
        <p:txBody>
          <a:bodyPr wrap="square" rtlCol="0" anchor="ctr"/>
          <a:lstStyle/>
          <a:p>
            <a:pPr marL="0" indent="0" algn="ctr">
              <a:buNone/>
            </a:pPr>
            <a:r>
              <a:rPr lang="en-US" sz="800" kern="0" spc="200" dirty="0">
                <a:solidFill>
                  <a:srgbClr val="E8A838"/>
                </a:solidFill>
                <a:latin typeface="Arial" pitchFamily="34" charset="0"/>
                <a:ea typeface="Arial" pitchFamily="34" charset="-122"/>
                <a:cs typeface="Arial" pitchFamily="34" charset="-120"/>
              </a:rPr>
              <a:t>PROFITS</a:t>
            </a:r>
            <a:endParaRPr lang="en-US" sz="800" dirty="0"/>
          </a:p>
        </p:txBody>
      </p:sp>
      <p:sp>
        <p:nvSpPr>
          <p:cNvPr id="8" name="Text 6"/>
          <p:cNvSpPr/>
          <p:nvPr/>
        </p:nvSpPr>
        <p:spPr>
          <a:xfrm>
            <a:off x="365760" y="1261872"/>
            <a:ext cx="8412480" cy="457200"/>
          </a:xfrm>
          <a:prstGeom prst="rect">
            <a:avLst/>
          </a:prstGeom>
          <a:noFill/>
          <a:ln/>
        </p:spPr>
        <p:txBody>
          <a:bodyPr wrap="square" rtlCol="0" anchor="ctr"/>
          <a:lstStyle/>
          <a:p>
            <a:pPr marL="0" indent="0">
              <a:lnSpc>
                <a:spcPct val="115000"/>
              </a:lnSpc>
              <a:buNone/>
            </a:pPr>
            <a:r>
              <a:rPr lang="en-US" sz="1050" i="1" dirty="0">
                <a:solidFill>
                  <a:srgbClr val="C8D6E5"/>
                </a:solidFill>
                <a:latin typeface="Arial" pitchFamily="34" charset="0"/>
                <a:ea typeface="Arial" pitchFamily="34" charset="-122"/>
                <a:cs typeface="Arial" pitchFamily="34" charset="-120"/>
              </a:rPr>
              <a:t>Each delta tier represents a fundamentally different risk profile. There is no universally correct choice — the right delta depends on your conviction level, time horizon, and how much capital you are willing to put at risk on a single setup.</a:t>
            </a:r>
            <a:endParaRPr lang="en-US" sz="1050" dirty="0"/>
          </a:p>
        </p:txBody>
      </p:sp>
      <p:sp>
        <p:nvSpPr>
          <p:cNvPr id="9" name="Shape 7"/>
          <p:cNvSpPr/>
          <p:nvPr/>
        </p:nvSpPr>
        <p:spPr>
          <a:xfrm>
            <a:off x="365760" y="1783080"/>
            <a:ext cx="2697480" cy="457200"/>
          </a:xfrm>
          <a:prstGeom prst="rect">
            <a:avLst/>
          </a:prstGeom>
          <a:solidFill>
            <a:srgbClr val="8B3A3A"/>
          </a:solidFill>
          <a:ln/>
        </p:spPr>
      </p:sp>
      <p:sp>
        <p:nvSpPr>
          <p:cNvPr id="10" name="Text 8"/>
          <p:cNvSpPr/>
          <p:nvPr/>
        </p:nvSpPr>
        <p:spPr>
          <a:xfrm>
            <a:off x="365760" y="1783080"/>
            <a:ext cx="2697480" cy="457200"/>
          </a:xfrm>
          <a:prstGeom prst="rect">
            <a:avLst/>
          </a:prstGeom>
          <a:noFill/>
          <a:ln/>
        </p:spPr>
        <p:txBody>
          <a:bodyPr wrap="square" rtlCol="0" anchor="ctr"/>
          <a:lstStyle/>
          <a:p>
            <a:pPr marL="0" indent="0" algn="ctr">
              <a:buNone/>
            </a:pPr>
            <a:r>
              <a:rPr lang="en-US" sz="1200" b="1" dirty="0">
                <a:solidFill>
                  <a:srgbClr val="FFFFFF"/>
                </a:solidFill>
                <a:latin typeface="Arial Black" pitchFamily="34" charset="0"/>
                <a:ea typeface="Arial Black" pitchFamily="34" charset="-122"/>
                <a:cs typeface="Arial Black" pitchFamily="34" charset="-120"/>
              </a:rPr>
              <a:t>Leverage / Risk</a:t>
            </a:r>
            <a:endParaRPr lang="en-US" sz="1200" dirty="0"/>
          </a:p>
          <a:p>
            <a:pPr marL="0" indent="0" algn="ctr">
              <a:buNone/>
            </a:pPr>
            <a:r>
              <a:rPr lang="en-US" sz="900" dirty="0">
                <a:solidFill>
                  <a:srgbClr val="E74C3C"/>
                </a:solidFill>
                <a:latin typeface="Arial" pitchFamily="34" charset="0"/>
                <a:ea typeface="Arial" pitchFamily="34" charset="-122"/>
                <a:cs typeface="Arial" pitchFamily="34" charset="-120"/>
              </a:rPr>
              <a:t>Δ 35</a:t>
            </a:r>
            <a:endParaRPr lang="en-US" sz="1200" dirty="0"/>
          </a:p>
        </p:txBody>
      </p:sp>
      <p:sp>
        <p:nvSpPr>
          <p:cNvPr id="11" name="Shape 9"/>
          <p:cNvSpPr/>
          <p:nvPr/>
        </p:nvSpPr>
        <p:spPr>
          <a:xfrm>
            <a:off x="365760" y="2240280"/>
            <a:ext cx="2697480" cy="2606040"/>
          </a:xfrm>
          <a:prstGeom prst="rect">
            <a:avLst/>
          </a:prstGeom>
          <a:solidFill>
            <a:srgbClr val="1F3044"/>
          </a:solidFill>
          <a:ln w="6350">
            <a:solidFill>
              <a:srgbClr val="2A4060"/>
            </a:solidFill>
            <a:prstDash val="solid"/>
          </a:ln>
        </p:spPr>
      </p:sp>
      <p:sp>
        <p:nvSpPr>
          <p:cNvPr id="12" name="Text 10"/>
          <p:cNvSpPr/>
          <p:nvPr/>
        </p:nvSpPr>
        <p:spPr>
          <a:xfrm>
            <a:off x="475488" y="2313432"/>
            <a:ext cx="2478024" cy="182880"/>
          </a:xfrm>
          <a:prstGeom prst="rect">
            <a:avLst/>
          </a:prstGeom>
          <a:noFill/>
          <a:ln/>
        </p:spPr>
        <p:txBody>
          <a:bodyPr wrap="square" rtlCol="0" anchor="ctr"/>
          <a:lstStyle/>
          <a:p>
            <a:pPr marL="0" indent="0">
              <a:buNone/>
            </a:pPr>
            <a:r>
              <a:rPr lang="en-US" sz="900" b="1" dirty="0">
                <a:solidFill>
                  <a:srgbClr val="27AE60"/>
                </a:solidFill>
                <a:latin typeface="Arial Black" pitchFamily="34" charset="0"/>
                <a:ea typeface="Arial Black" pitchFamily="34" charset="-122"/>
                <a:cs typeface="Arial Black" pitchFamily="34" charset="-120"/>
              </a:rPr>
              <a:t>PROS</a:t>
            </a:r>
            <a:endParaRPr lang="en-US" sz="900" dirty="0"/>
          </a:p>
        </p:txBody>
      </p:sp>
      <p:sp>
        <p:nvSpPr>
          <p:cNvPr id="13" name="Text 11"/>
          <p:cNvSpPr/>
          <p:nvPr/>
        </p:nvSpPr>
        <p:spPr>
          <a:xfrm>
            <a:off x="475488" y="2496312"/>
            <a:ext cx="2478024" cy="868680"/>
          </a:xfrm>
          <a:prstGeom prst="rect">
            <a:avLst/>
          </a:prstGeom>
          <a:noFill/>
          <a:ln/>
        </p:spPr>
        <p:txBody>
          <a:bodyPr wrap="square" rtlCol="0" anchor="t"/>
          <a:lstStyle/>
          <a:p>
            <a:pPr marL="0" indent="0">
              <a:lnSpc>
                <a:spcPct val="115000"/>
              </a:lnSpc>
              <a:buNone/>
            </a:pPr>
            <a:r>
              <a:rPr lang="en-US" sz="850" dirty="0">
                <a:solidFill>
                  <a:srgbClr val="C8D6E5"/>
                </a:solidFill>
                <a:latin typeface="Arial" pitchFamily="34" charset="0"/>
                <a:ea typeface="Arial" pitchFamily="34" charset="-122"/>
                <a:cs typeface="Arial" pitchFamily="34" charset="-120"/>
              </a:rPr>
              <a:t>Lowest capital outlay per contract. Maximum leverage — small price moves create large % returns. Best for high-conviction directional bets with tight timeframes.</a:t>
            </a:r>
            <a:endParaRPr lang="en-US" sz="850" dirty="0"/>
          </a:p>
        </p:txBody>
      </p:sp>
      <p:sp>
        <p:nvSpPr>
          <p:cNvPr id="14" name="Text 12"/>
          <p:cNvSpPr/>
          <p:nvPr/>
        </p:nvSpPr>
        <p:spPr>
          <a:xfrm>
            <a:off x="475488" y="3429000"/>
            <a:ext cx="2478024" cy="182880"/>
          </a:xfrm>
          <a:prstGeom prst="rect">
            <a:avLst/>
          </a:prstGeom>
          <a:noFill/>
          <a:ln/>
        </p:spPr>
        <p:txBody>
          <a:bodyPr wrap="square" rtlCol="0" anchor="ctr"/>
          <a:lstStyle/>
          <a:p>
            <a:pPr marL="0" indent="0">
              <a:buNone/>
            </a:pPr>
            <a:r>
              <a:rPr lang="en-US" sz="900" b="1" dirty="0">
                <a:solidFill>
                  <a:srgbClr val="E74C3C"/>
                </a:solidFill>
                <a:latin typeface="Arial Black" pitchFamily="34" charset="0"/>
                <a:ea typeface="Arial Black" pitchFamily="34" charset="-122"/>
                <a:cs typeface="Arial Black" pitchFamily="34" charset="-120"/>
              </a:rPr>
              <a:t>CONS</a:t>
            </a:r>
            <a:endParaRPr lang="en-US" sz="900" dirty="0"/>
          </a:p>
        </p:txBody>
      </p:sp>
      <p:sp>
        <p:nvSpPr>
          <p:cNvPr id="15" name="Text 13"/>
          <p:cNvSpPr/>
          <p:nvPr/>
        </p:nvSpPr>
        <p:spPr>
          <a:xfrm>
            <a:off x="475488" y="3611880"/>
            <a:ext cx="2478024" cy="868680"/>
          </a:xfrm>
          <a:prstGeom prst="rect">
            <a:avLst/>
          </a:prstGeom>
          <a:noFill/>
          <a:ln/>
        </p:spPr>
        <p:txBody>
          <a:bodyPr wrap="square" rtlCol="0" anchor="t"/>
          <a:lstStyle/>
          <a:p>
            <a:pPr marL="0" indent="0">
              <a:lnSpc>
                <a:spcPct val="115000"/>
              </a:lnSpc>
              <a:buNone/>
            </a:pPr>
            <a:r>
              <a:rPr lang="en-US" sz="850" dirty="0">
                <a:solidFill>
                  <a:srgbClr val="C8D6E5"/>
                </a:solidFill>
                <a:latin typeface="Arial" pitchFamily="34" charset="0"/>
                <a:ea typeface="Arial" pitchFamily="34" charset="-122"/>
                <a:cs typeface="Arial" pitchFamily="34" charset="-120"/>
              </a:rPr>
              <a:t>Fastest time decay — theta is your biggest enemy. Requires significant price movement to profit. Highest probability of expiring worthless.</a:t>
            </a:r>
            <a:endParaRPr lang="en-US" sz="850" dirty="0"/>
          </a:p>
        </p:txBody>
      </p:sp>
      <p:sp>
        <p:nvSpPr>
          <p:cNvPr id="16" name="Shape 14"/>
          <p:cNvSpPr/>
          <p:nvPr/>
        </p:nvSpPr>
        <p:spPr>
          <a:xfrm>
            <a:off x="475488" y="4544568"/>
            <a:ext cx="2478024" cy="0"/>
          </a:xfrm>
          <a:prstGeom prst="line">
            <a:avLst/>
          </a:prstGeom>
          <a:noFill/>
          <a:ln w="9525">
            <a:solidFill>
              <a:srgbClr val="E74C3C"/>
            </a:solidFill>
            <a:prstDash val="solid"/>
          </a:ln>
        </p:spPr>
      </p:sp>
      <p:sp>
        <p:nvSpPr>
          <p:cNvPr id="17" name="Text 15"/>
          <p:cNvSpPr/>
          <p:nvPr/>
        </p:nvSpPr>
        <p:spPr>
          <a:xfrm>
            <a:off x="475488" y="4590288"/>
            <a:ext cx="2478024" cy="365760"/>
          </a:xfrm>
          <a:prstGeom prst="rect">
            <a:avLst/>
          </a:prstGeom>
          <a:noFill/>
          <a:ln/>
        </p:spPr>
        <p:txBody>
          <a:bodyPr wrap="square" rtlCol="0" anchor="t"/>
          <a:lstStyle/>
          <a:p>
            <a:pPr marL="0" indent="0">
              <a:lnSpc>
                <a:spcPct val="110000"/>
              </a:lnSpc>
              <a:buNone/>
            </a:pPr>
            <a:r>
              <a:rPr lang="en-US" sz="850" i="1" dirty="0">
                <a:solidFill>
                  <a:srgbClr val="E74C3C"/>
                </a:solidFill>
                <a:latin typeface="Arial" pitchFamily="34" charset="0"/>
                <a:ea typeface="Arial" pitchFamily="34" charset="-122"/>
                <a:cs typeface="Arial" pitchFamily="34" charset="-120"/>
              </a:rPr>
              <a:t>High reward, high risk. Use only with strong conviction and tight stop discipline.</a:t>
            </a:r>
            <a:endParaRPr lang="en-US" sz="850" dirty="0"/>
          </a:p>
        </p:txBody>
      </p:sp>
      <p:sp>
        <p:nvSpPr>
          <p:cNvPr id="18" name="Shape 16"/>
          <p:cNvSpPr/>
          <p:nvPr/>
        </p:nvSpPr>
        <p:spPr>
          <a:xfrm>
            <a:off x="3172968" y="1783080"/>
            <a:ext cx="2697480" cy="457200"/>
          </a:xfrm>
          <a:prstGeom prst="rect">
            <a:avLst/>
          </a:prstGeom>
          <a:solidFill>
            <a:srgbClr val="3A5A3A"/>
          </a:solidFill>
          <a:ln/>
        </p:spPr>
      </p:sp>
      <p:sp>
        <p:nvSpPr>
          <p:cNvPr id="19" name="Text 17"/>
          <p:cNvSpPr/>
          <p:nvPr/>
        </p:nvSpPr>
        <p:spPr>
          <a:xfrm>
            <a:off x="3172968" y="1783080"/>
            <a:ext cx="2697480" cy="457200"/>
          </a:xfrm>
          <a:prstGeom prst="rect">
            <a:avLst/>
          </a:prstGeom>
          <a:noFill/>
          <a:ln/>
        </p:spPr>
        <p:txBody>
          <a:bodyPr wrap="square" rtlCol="0" anchor="ctr"/>
          <a:lstStyle/>
          <a:p>
            <a:pPr marL="0" indent="0" algn="ctr">
              <a:buNone/>
            </a:pPr>
            <a:r>
              <a:rPr lang="en-US" sz="1200" b="1" dirty="0">
                <a:solidFill>
                  <a:srgbClr val="FFFFFF"/>
                </a:solidFill>
                <a:latin typeface="Arial Black" pitchFamily="34" charset="0"/>
                <a:ea typeface="Arial Black" pitchFamily="34" charset="-122"/>
                <a:cs typeface="Arial Black" pitchFamily="34" charset="-120"/>
              </a:rPr>
              <a:t>At The Money</a:t>
            </a:r>
            <a:endParaRPr lang="en-US" sz="1200" dirty="0"/>
          </a:p>
          <a:p>
            <a:pPr marL="0" indent="0" algn="ctr">
              <a:buNone/>
            </a:pPr>
            <a:r>
              <a:rPr lang="en-US" sz="900" dirty="0">
                <a:solidFill>
                  <a:srgbClr val="D4A843"/>
                </a:solidFill>
                <a:latin typeface="Arial" pitchFamily="34" charset="0"/>
                <a:ea typeface="Arial" pitchFamily="34" charset="-122"/>
                <a:cs typeface="Arial" pitchFamily="34" charset="-120"/>
              </a:rPr>
              <a:t>Δ 55</a:t>
            </a:r>
            <a:endParaRPr lang="en-US" sz="1200" dirty="0"/>
          </a:p>
        </p:txBody>
      </p:sp>
      <p:sp>
        <p:nvSpPr>
          <p:cNvPr id="20" name="Shape 18"/>
          <p:cNvSpPr/>
          <p:nvPr/>
        </p:nvSpPr>
        <p:spPr>
          <a:xfrm>
            <a:off x="3172968" y="2240280"/>
            <a:ext cx="2697480" cy="2606040"/>
          </a:xfrm>
          <a:prstGeom prst="rect">
            <a:avLst/>
          </a:prstGeom>
          <a:solidFill>
            <a:srgbClr val="1F3044"/>
          </a:solidFill>
          <a:ln w="6350">
            <a:solidFill>
              <a:srgbClr val="2A4060"/>
            </a:solidFill>
            <a:prstDash val="solid"/>
          </a:ln>
        </p:spPr>
      </p:sp>
      <p:sp>
        <p:nvSpPr>
          <p:cNvPr id="21" name="Text 19"/>
          <p:cNvSpPr/>
          <p:nvPr/>
        </p:nvSpPr>
        <p:spPr>
          <a:xfrm>
            <a:off x="3282696" y="2313432"/>
            <a:ext cx="2478024" cy="182880"/>
          </a:xfrm>
          <a:prstGeom prst="rect">
            <a:avLst/>
          </a:prstGeom>
          <a:noFill/>
          <a:ln/>
        </p:spPr>
        <p:txBody>
          <a:bodyPr wrap="square" rtlCol="0" anchor="ctr"/>
          <a:lstStyle/>
          <a:p>
            <a:pPr marL="0" indent="0">
              <a:buNone/>
            </a:pPr>
            <a:r>
              <a:rPr lang="en-US" sz="900" b="1" dirty="0">
                <a:solidFill>
                  <a:srgbClr val="27AE60"/>
                </a:solidFill>
                <a:latin typeface="Arial Black" pitchFamily="34" charset="0"/>
                <a:ea typeface="Arial Black" pitchFamily="34" charset="-122"/>
                <a:cs typeface="Arial Black" pitchFamily="34" charset="-120"/>
              </a:rPr>
              <a:t>PROS</a:t>
            </a:r>
            <a:endParaRPr lang="en-US" sz="900" dirty="0"/>
          </a:p>
        </p:txBody>
      </p:sp>
      <p:sp>
        <p:nvSpPr>
          <p:cNvPr id="22" name="Text 20"/>
          <p:cNvSpPr/>
          <p:nvPr/>
        </p:nvSpPr>
        <p:spPr>
          <a:xfrm>
            <a:off x="3282696" y="2496312"/>
            <a:ext cx="2478024" cy="868680"/>
          </a:xfrm>
          <a:prstGeom prst="rect">
            <a:avLst/>
          </a:prstGeom>
          <a:noFill/>
          <a:ln/>
        </p:spPr>
        <p:txBody>
          <a:bodyPr wrap="square" rtlCol="0" anchor="t"/>
          <a:lstStyle/>
          <a:p>
            <a:pPr marL="0" indent="0">
              <a:lnSpc>
                <a:spcPct val="115000"/>
              </a:lnSpc>
              <a:buNone/>
            </a:pPr>
            <a:r>
              <a:rPr lang="en-US" sz="850" dirty="0">
                <a:solidFill>
                  <a:srgbClr val="C8D6E5"/>
                </a:solidFill>
                <a:latin typeface="Arial" pitchFamily="34" charset="0"/>
                <a:ea typeface="Arial" pitchFamily="34" charset="-122"/>
                <a:cs typeface="Arial" pitchFamily="34" charset="-120"/>
              </a:rPr>
              <a:t>Balanced exposure — moderate leverage with manageable time decay. Roughly 50/50 probability of finishing in the money. Most liquid strike — tightest bid-ask spreads, best fills.</a:t>
            </a:r>
            <a:endParaRPr lang="en-US" sz="850" dirty="0"/>
          </a:p>
        </p:txBody>
      </p:sp>
      <p:sp>
        <p:nvSpPr>
          <p:cNvPr id="23" name="Text 21"/>
          <p:cNvSpPr/>
          <p:nvPr/>
        </p:nvSpPr>
        <p:spPr>
          <a:xfrm>
            <a:off x="3282696" y="3429000"/>
            <a:ext cx="2478024" cy="182880"/>
          </a:xfrm>
          <a:prstGeom prst="rect">
            <a:avLst/>
          </a:prstGeom>
          <a:noFill/>
          <a:ln/>
        </p:spPr>
        <p:txBody>
          <a:bodyPr wrap="square" rtlCol="0" anchor="ctr"/>
          <a:lstStyle/>
          <a:p>
            <a:pPr marL="0" indent="0">
              <a:buNone/>
            </a:pPr>
            <a:r>
              <a:rPr lang="en-US" sz="900" b="1" dirty="0">
                <a:solidFill>
                  <a:srgbClr val="E74C3C"/>
                </a:solidFill>
                <a:latin typeface="Arial Black" pitchFamily="34" charset="0"/>
                <a:ea typeface="Arial Black" pitchFamily="34" charset="-122"/>
                <a:cs typeface="Arial Black" pitchFamily="34" charset="-120"/>
              </a:rPr>
              <a:t>CONS</a:t>
            </a:r>
            <a:endParaRPr lang="en-US" sz="900" dirty="0"/>
          </a:p>
        </p:txBody>
      </p:sp>
      <p:sp>
        <p:nvSpPr>
          <p:cNvPr id="24" name="Text 22"/>
          <p:cNvSpPr/>
          <p:nvPr/>
        </p:nvSpPr>
        <p:spPr>
          <a:xfrm>
            <a:off x="3282696" y="3611880"/>
            <a:ext cx="2478024" cy="868680"/>
          </a:xfrm>
          <a:prstGeom prst="rect">
            <a:avLst/>
          </a:prstGeom>
          <a:noFill/>
          <a:ln/>
        </p:spPr>
        <p:txBody>
          <a:bodyPr wrap="square" rtlCol="0" anchor="t"/>
          <a:lstStyle/>
          <a:p>
            <a:pPr marL="0" indent="0">
              <a:lnSpc>
                <a:spcPct val="115000"/>
              </a:lnSpc>
              <a:buNone/>
            </a:pPr>
            <a:r>
              <a:rPr lang="en-US" sz="850" dirty="0">
                <a:solidFill>
                  <a:srgbClr val="C8D6E5"/>
                </a:solidFill>
                <a:latin typeface="Arial" pitchFamily="34" charset="0"/>
                <a:ea typeface="Arial" pitchFamily="34" charset="-122"/>
                <a:cs typeface="Arial" pitchFamily="34" charset="-120"/>
              </a:rPr>
              <a:t>Moderate theta — time still works against you. Higher premium than OTM — more capital at risk per contract. Can be indecisive in ranging markets.</a:t>
            </a:r>
            <a:endParaRPr lang="en-US" sz="850" dirty="0"/>
          </a:p>
        </p:txBody>
      </p:sp>
      <p:sp>
        <p:nvSpPr>
          <p:cNvPr id="25" name="Shape 23"/>
          <p:cNvSpPr/>
          <p:nvPr/>
        </p:nvSpPr>
        <p:spPr>
          <a:xfrm>
            <a:off x="3282696" y="4544568"/>
            <a:ext cx="2478024" cy="0"/>
          </a:xfrm>
          <a:prstGeom prst="line">
            <a:avLst/>
          </a:prstGeom>
          <a:noFill/>
          <a:ln w="9525">
            <a:solidFill>
              <a:srgbClr val="D4A843"/>
            </a:solidFill>
            <a:prstDash val="solid"/>
          </a:ln>
        </p:spPr>
      </p:sp>
      <p:sp>
        <p:nvSpPr>
          <p:cNvPr id="26" name="Text 24"/>
          <p:cNvSpPr/>
          <p:nvPr/>
        </p:nvSpPr>
        <p:spPr>
          <a:xfrm>
            <a:off x="3282696" y="4590288"/>
            <a:ext cx="2478024" cy="365760"/>
          </a:xfrm>
          <a:prstGeom prst="rect">
            <a:avLst/>
          </a:prstGeom>
          <a:noFill/>
          <a:ln/>
        </p:spPr>
        <p:txBody>
          <a:bodyPr wrap="square" rtlCol="0" anchor="t"/>
          <a:lstStyle/>
          <a:p>
            <a:pPr marL="0" indent="0">
              <a:lnSpc>
                <a:spcPct val="110000"/>
              </a:lnSpc>
              <a:buNone/>
            </a:pPr>
            <a:r>
              <a:rPr lang="en-US" sz="850" i="1" dirty="0">
                <a:solidFill>
                  <a:srgbClr val="D4A843"/>
                </a:solidFill>
                <a:latin typeface="Arial" pitchFamily="34" charset="0"/>
                <a:ea typeface="Arial" pitchFamily="34" charset="-122"/>
                <a:cs typeface="Arial" pitchFamily="34" charset="-120"/>
              </a:rPr>
              <a:t>The balanced choice. Good for most setups with a directional lean but not extreme conviction.</a:t>
            </a:r>
            <a:endParaRPr lang="en-US" sz="850" dirty="0"/>
          </a:p>
        </p:txBody>
      </p:sp>
      <p:sp>
        <p:nvSpPr>
          <p:cNvPr id="27" name="Shape 25"/>
          <p:cNvSpPr/>
          <p:nvPr/>
        </p:nvSpPr>
        <p:spPr>
          <a:xfrm>
            <a:off x="5980176" y="1783080"/>
            <a:ext cx="2697480" cy="457200"/>
          </a:xfrm>
          <a:prstGeom prst="rect">
            <a:avLst/>
          </a:prstGeom>
          <a:solidFill>
            <a:srgbClr val="2A4A6A"/>
          </a:solidFill>
          <a:ln/>
        </p:spPr>
      </p:sp>
      <p:sp>
        <p:nvSpPr>
          <p:cNvPr id="28" name="Text 26"/>
          <p:cNvSpPr/>
          <p:nvPr/>
        </p:nvSpPr>
        <p:spPr>
          <a:xfrm>
            <a:off x="5980176" y="1783080"/>
            <a:ext cx="2697480" cy="457200"/>
          </a:xfrm>
          <a:prstGeom prst="rect">
            <a:avLst/>
          </a:prstGeom>
          <a:noFill/>
          <a:ln/>
        </p:spPr>
        <p:txBody>
          <a:bodyPr wrap="square" rtlCol="0" anchor="ctr"/>
          <a:lstStyle/>
          <a:p>
            <a:pPr marL="0" indent="0" algn="ctr">
              <a:buNone/>
            </a:pPr>
            <a:r>
              <a:rPr lang="en-US" sz="1200" b="1" dirty="0">
                <a:solidFill>
                  <a:srgbClr val="FFFFFF"/>
                </a:solidFill>
                <a:latin typeface="Arial Black" pitchFamily="34" charset="0"/>
                <a:ea typeface="Arial Black" pitchFamily="34" charset="-122"/>
                <a:cs typeface="Arial Black" pitchFamily="34" charset="-120"/>
              </a:rPr>
              <a:t>In The Money</a:t>
            </a:r>
            <a:endParaRPr lang="en-US" sz="1200" dirty="0"/>
          </a:p>
          <a:p>
            <a:pPr marL="0" indent="0" algn="ctr">
              <a:buNone/>
            </a:pPr>
            <a:r>
              <a:rPr lang="en-US" sz="900" dirty="0">
                <a:solidFill>
                  <a:srgbClr val="27AE60"/>
                </a:solidFill>
                <a:latin typeface="Arial" pitchFamily="34" charset="0"/>
                <a:ea typeface="Arial" pitchFamily="34" charset="-122"/>
                <a:cs typeface="Arial" pitchFamily="34" charset="-120"/>
              </a:rPr>
              <a:t>Δ 75</a:t>
            </a:r>
            <a:endParaRPr lang="en-US" sz="1200" dirty="0"/>
          </a:p>
        </p:txBody>
      </p:sp>
      <p:sp>
        <p:nvSpPr>
          <p:cNvPr id="29" name="Shape 27"/>
          <p:cNvSpPr/>
          <p:nvPr/>
        </p:nvSpPr>
        <p:spPr>
          <a:xfrm>
            <a:off x="5980176" y="2240280"/>
            <a:ext cx="2697480" cy="2606040"/>
          </a:xfrm>
          <a:prstGeom prst="rect">
            <a:avLst/>
          </a:prstGeom>
          <a:solidFill>
            <a:srgbClr val="1F3044"/>
          </a:solidFill>
          <a:ln w="6350">
            <a:solidFill>
              <a:srgbClr val="2A4060"/>
            </a:solidFill>
            <a:prstDash val="solid"/>
          </a:ln>
        </p:spPr>
      </p:sp>
      <p:sp>
        <p:nvSpPr>
          <p:cNvPr id="30" name="Text 28"/>
          <p:cNvSpPr/>
          <p:nvPr/>
        </p:nvSpPr>
        <p:spPr>
          <a:xfrm>
            <a:off x="6089904" y="2313432"/>
            <a:ext cx="2478024" cy="182880"/>
          </a:xfrm>
          <a:prstGeom prst="rect">
            <a:avLst/>
          </a:prstGeom>
          <a:noFill/>
          <a:ln/>
        </p:spPr>
        <p:txBody>
          <a:bodyPr wrap="square" rtlCol="0" anchor="ctr"/>
          <a:lstStyle/>
          <a:p>
            <a:pPr marL="0" indent="0">
              <a:buNone/>
            </a:pPr>
            <a:r>
              <a:rPr lang="en-US" sz="900" b="1" dirty="0">
                <a:solidFill>
                  <a:srgbClr val="27AE60"/>
                </a:solidFill>
                <a:latin typeface="Arial Black" pitchFamily="34" charset="0"/>
                <a:ea typeface="Arial Black" pitchFamily="34" charset="-122"/>
                <a:cs typeface="Arial Black" pitchFamily="34" charset="-120"/>
              </a:rPr>
              <a:t>PROS</a:t>
            </a:r>
            <a:endParaRPr lang="en-US" sz="900" dirty="0"/>
          </a:p>
        </p:txBody>
      </p:sp>
      <p:sp>
        <p:nvSpPr>
          <p:cNvPr id="31" name="Text 29"/>
          <p:cNvSpPr/>
          <p:nvPr/>
        </p:nvSpPr>
        <p:spPr>
          <a:xfrm>
            <a:off x="6089904" y="2496312"/>
            <a:ext cx="2478024" cy="868680"/>
          </a:xfrm>
          <a:prstGeom prst="rect">
            <a:avLst/>
          </a:prstGeom>
          <a:noFill/>
          <a:ln/>
        </p:spPr>
        <p:txBody>
          <a:bodyPr wrap="square" rtlCol="0" anchor="t"/>
          <a:lstStyle/>
          <a:p>
            <a:pPr marL="0" indent="0">
              <a:lnSpc>
                <a:spcPct val="115000"/>
              </a:lnSpc>
              <a:buNone/>
            </a:pPr>
            <a:r>
              <a:rPr lang="en-US" sz="850" dirty="0">
                <a:solidFill>
                  <a:srgbClr val="C8D6E5"/>
                </a:solidFill>
                <a:latin typeface="Arial" pitchFamily="34" charset="0"/>
                <a:ea typeface="Arial" pitchFamily="34" charset="-122"/>
                <a:cs typeface="Arial" pitchFamily="34" charset="-120"/>
              </a:rPr>
              <a:t>Highest delta — moves closest to stock price, most dollar-for-dollar. Lowest time decay impact — intrinsic value protects against theta. Most forgiving of timing errors.</a:t>
            </a:r>
            <a:endParaRPr lang="en-US" sz="850" dirty="0"/>
          </a:p>
        </p:txBody>
      </p:sp>
      <p:sp>
        <p:nvSpPr>
          <p:cNvPr id="32" name="Text 30"/>
          <p:cNvSpPr/>
          <p:nvPr/>
        </p:nvSpPr>
        <p:spPr>
          <a:xfrm>
            <a:off x="6089904" y="3429000"/>
            <a:ext cx="2478024" cy="182880"/>
          </a:xfrm>
          <a:prstGeom prst="rect">
            <a:avLst/>
          </a:prstGeom>
          <a:noFill/>
          <a:ln/>
        </p:spPr>
        <p:txBody>
          <a:bodyPr wrap="square" rtlCol="0" anchor="ctr"/>
          <a:lstStyle/>
          <a:p>
            <a:pPr marL="0" indent="0">
              <a:buNone/>
            </a:pPr>
            <a:r>
              <a:rPr lang="en-US" sz="900" b="1" dirty="0">
                <a:solidFill>
                  <a:srgbClr val="E74C3C"/>
                </a:solidFill>
                <a:latin typeface="Arial Black" pitchFamily="34" charset="0"/>
                <a:ea typeface="Arial Black" pitchFamily="34" charset="-122"/>
                <a:cs typeface="Arial Black" pitchFamily="34" charset="-120"/>
              </a:rPr>
              <a:t>CONS</a:t>
            </a:r>
            <a:endParaRPr lang="en-US" sz="900" dirty="0"/>
          </a:p>
        </p:txBody>
      </p:sp>
      <p:sp>
        <p:nvSpPr>
          <p:cNvPr id="33" name="Text 31"/>
          <p:cNvSpPr/>
          <p:nvPr/>
        </p:nvSpPr>
        <p:spPr>
          <a:xfrm>
            <a:off x="6089904" y="3611880"/>
            <a:ext cx="2478024" cy="868680"/>
          </a:xfrm>
          <a:prstGeom prst="rect">
            <a:avLst/>
          </a:prstGeom>
          <a:noFill/>
          <a:ln/>
        </p:spPr>
        <p:txBody>
          <a:bodyPr wrap="square" rtlCol="0" anchor="t"/>
          <a:lstStyle/>
          <a:p>
            <a:pPr marL="0" indent="0">
              <a:lnSpc>
                <a:spcPct val="115000"/>
              </a:lnSpc>
              <a:buNone/>
            </a:pPr>
            <a:r>
              <a:rPr lang="en-US" sz="850" dirty="0">
                <a:solidFill>
                  <a:srgbClr val="C8D6E5"/>
                </a:solidFill>
                <a:latin typeface="Arial" pitchFamily="34" charset="0"/>
                <a:ea typeface="Arial" pitchFamily="34" charset="-122"/>
                <a:cs typeface="Arial" pitchFamily="34" charset="-120"/>
              </a:rPr>
              <a:t>Highest premium — largest capital commitment per contract. Lower leverage — % returns on investment are smaller. Less benefit from volatility expansion.</a:t>
            </a:r>
            <a:endParaRPr lang="en-US" sz="850" dirty="0"/>
          </a:p>
        </p:txBody>
      </p:sp>
      <p:sp>
        <p:nvSpPr>
          <p:cNvPr id="34" name="Shape 32"/>
          <p:cNvSpPr/>
          <p:nvPr/>
        </p:nvSpPr>
        <p:spPr>
          <a:xfrm>
            <a:off x="6089904" y="4544568"/>
            <a:ext cx="2478024" cy="0"/>
          </a:xfrm>
          <a:prstGeom prst="line">
            <a:avLst/>
          </a:prstGeom>
          <a:noFill/>
          <a:ln w="9525">
            <a:solidFill>
              <a:srgbClr val="27AE60"/>
            </a:solidFill>
            <a:prstDash val="solid"/>
          </a:ln>
        </p:spPr>
      </p:sp>
      <p:sp>
        <p:nvSpPr>
          <p:cNvPr id="35" name="Text 33"/>
          <p:cNvSpPr/>
          <p:nvPr/>
        </p:nvSpPr>
        <p:spPr>
          <a:xfrm>
            <a:off x="6089904" y="4590288"/>
            <a:ext cx="2478024" cy="365760"/>
          </a:xfrm>
          <a:prstGeom prst="rect">
            <a:avLst/>
          </a:prstGeom>
          <a:noFill/>
          <a:ln/>
        </p:spPr>
        <p:txBody>
          <a:bodyPr wrap="square" rtlCol="0" anchor="t"/>
          <a:lstStyle/>
          <a:p>
            <a:pPr marL="0" indent="0">
              <a:lnSpc>
                <a:spcPct val="110000"/>
              </a:lnSpc>
              <a:buNone/>
            </a:pPr>
            <a:r>
              <a:rPr lang="en-US" sz="850" i="1" dirty="0">
                <a:solidFill>
                  <a:srgbClr val="27AE60"/>
                </a:solidFill>
                <a:latin typeface="Arial" pitchFamily="34" charset="0"/>
                <a:ea typeface="Arial" pitchFamily="34" charset="-122"/>
                <a:cs typeface="Arial" pitchFamily="34" charset="-120"/>
              </a:rPr>
              <a:t>Conservative options play. Acts most like owning shares but with defined risk and less capital.</a:t>
            </a:r>
            <a:endParaRPr lang="en-US" sz="8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1B2838"/>
        </a:solidFill>
        <a:effectLst/>
      </p:bgPr>
    </p:bg>
    <p:spTree>
      <p:nvGrpSpPr>
        <p:cNvPr id="1" name=""/>
        <p:cNvGrpSpPr/>
        <p:nvPr/>
      </p:nvGrpSpPr>
      <p:grpSpPr>
        <a:xfrm>
          <a:off x="0" y="0"/>
          <a:ext cx="0" cy="0"/>
          <a:chOff x="0" y="0"/>
          <a:chExt cx="0" cy="0"/>
        </a:xfrm>
      </p:grpSpPr>
      <p:sp>
        <p:nvSpPr>
          <p:cNvPr id="2" name="Text 0"/>
          <p:cNvSpPr/>
          <p:nvPr/>
        </p:nvSpPr>
        <p:spPr>
          <a:xfrm>
            <a:off x="365760" y="182880"/>
            <a:ext cx="3657600" cy="274320"/>
          </a:xfrm>
          <a:prstGeom prst="rect">
            <a:avLst/>
          </a:prstGeom>
          <a:noFill/>
          <a:ln/>
        </p:spPr>
        <p:txBody>
          <a:bodyPr wrap="square" rtlCol="0" anchor="ctr"/>
          <a:lstStyle/>
          <a:p>
            <a:pPr marL="0" indent="0">
              <a:buNone/>
            </a:pPr>
            <a:r>
              <a:rPr lang="en-US" sz="1000" kern="0" spc="400" dirty="0">
                <a:solidFill>
                  <a:srgbClr val="D4A843"/>
                </a:solidFill>
                <a:latin typeface="Arial" pitchFamily="34" charset="0"/>
                <a:ea typeface="Arial" pitchFamily="34" charset="-122"/>
                <a:cs typeface="Arial" pitchFamily="34" charset="-120"/>
              </a:rPr>
              <a:t>L E V E L  4</a:t>
            </a:r>
            <a:endParaRPr lang="en-US" sz="1000" dirty="0"/>
          </a:p>
        </p:txBody>
      </p:sp>
      <p:sp>
        <p:nvSpPr>
          <p:cNvPr id="3" name="Text 1"/>
          <p:cNvSpPr/>
          <p:nvPr/>
        </p:nvSpPr>
        <p:spPr>
          <a:xfrm>
            <a:off x="365760" y="411480"/>
            <a:ext cx="5486400" cy="320040"/>
          </a:xfrm>
          <a:prstGeom prst="rect">
            <a:avLst/>
          </a:prstGeom>
          <a:noFill/>
          <a:ln/>
        </p:spPr>
        <p:txBody>
          <a:bodyPr wrap="square" rtlCol="0" anchor="ctr"/>
          <a:lstStyle/>
          <a:p>
            <a:pPr marL="0" indent="0">
              <a:buNone/>
            </a:pPr>
            <a:r>
              <a:rPr lang="en-US" sz="1400" b="1" dirty="0">
                <a:solidFill>
                  <a:srgbClr val="FFFFFF"/>
                </a:solidFill>
                <a:latin typeface="Arial Black" pitchFamily="34" charset="0"/>
                <a:ea typeface="Arial Black" pitchFamily="34" charset="-122"/>
                <a:cs typeface="Arial Black" pitchFamily="34" charset="-120"/>
              </a:rPr>
              <a:t>MONEY RISK MANAGEMENT</a:t>
            </a:r>
            <a:endParaRPr lang="en-US" sz="1400" dirty="0"/>
          </a:p>
        </p:txBody>
      </p:sp>
      <p:sp>
        <p:nvSpPr>
          <p:cNvPr id="4" name="Text 2"/>
          <p:cNvSpPr/>
          <p:nvPr/>
        </p:nvSpPr>
        <p:spPr>
          <a:xfrm>
            <a:off x="365760" y="685800"/>
            <a:ext cx="7772400" cy="457200"/>
          </a:xfrm>
          <a:prstGeom prst="rect">
            <a:avLst/>
          </a:prstGeom>
          <a:noFill/>
          <a:ln/>
        </p:spPr>
        <p:txBody>
          <a:bodyPr wrap="square" lIns="0" tIns="0" rIns="0" bIns="0" rtlCol="0" anchor="ctr"/>
          <a:lstStyle/>
          <a:p>
            <a:pPr marL="0" indent="0">
              <a:buNone/>
            </a:pPr>
            <a:r>
              <a:rPr lang="en-US" sz="2600" b="1" dirty="0">
                <a:solidFill>
                  <a:srgbClr val="FFFFFF"/>
                </a:solidFill>
                <a:latin typeface="Arial Black" pitchFamily="34" charset="0"/>
                <a:ea typeface="Arial Black" pitchFamily="34" charset="-122"/>
                <a:cs typeface="Arial Black" pitchFamily="34" charset="-120"/>
              </a:rPr>
              <a:t>Portfolio Risk: Total Exposure at a Glance</a:t>
            </a:r>
            <a:endParaRPr lang="en-US" sz="2600" dirty="0"/>
          </a:p>
        </p:txBody>
      </p:sp>
      <p:sp>
        <p:nvSpPr>
          <p:cNvPr id="5" name="Shape 3"/>
          <p:cNvSpPr/>
          <p:nvPr/>
        </p:nvSpPr>
        <p:spPr>
          <a:xfrm>
            <a:off x="365760" y="1170432"/>
            <a:ext cx="8412480" cy="0"/>
          </a:xfrm>
          <a:prstGeom prst="line">
            <a:avLst/>
          </a:prstGeom>
          <a:noFill/>
          <a:ln w="25400">
            <a:solidFill>
              <a:srgbClr val="D4A843"/>
            </a:solidFill>
            <a:prstDash val="solid"/>
          </a:ln>
        </p:spPr>
      </p:sp>
      <p:sp>
        <p:nvSpPr>
          <p:cNvPr id="6" name="Text 4"/>
          <p:cNvSpPr/>
          <p:nvPr/>
        </p:nvSpPr>
        <p:spPr>
          <a:xfrm>
            <a:off x="8229600" y="182880"/>
            <a:ext cx="548640" cy="274320"/>
          </a:xfrm>
          <a:prstGeom prst="rect">
            <a:avLst/>
          </a:prstGeom>
          <a:noFill/>
          <a:ln/>
        </p:spPr>
        <p:txBody>
          <a:bodyPr wrap="square" rtlCol="0" anchor="ctr"/>
          <a:lstStyle/>
          <a:p>
            <a:pPr marL="0" indent="0" algn="ctr">
              <a:buNone/>
            </a:pPr>
            <a:r>
              <a:rPr lang="en-US" sz="1800" dirty="0">
                <a:solidFill>
                  <a:srgbClr val="E8A838"/>
                </a:solidFill>
                <a:latin typeface="Arial" pitchFamily="34" charset="0"/>
                <a:ea typeface="Arial" pitchFamily="34" charset="-122"/>
                <a:cs typeface="Arial" pitchFamily="34" charset="-120"/>
              </a:rPr>
              <a:t>▲</a:t>
            </a:r>
            <a:endParaRPr lang="en-US" sz="1800" dirty="0"/>
          </a:p>
        </p:txBody>
      </p:sp>
      <p:sp>
        <p:nvSpPr>
          <p:cNvPr id="7" name="Text 5"/>
          <p:cNvSpPr/>
          <p:nvPr/>
        </p:nvSpPr>
        <p:spPr>
          <a:xfrm>
            <a:off x="8046720" y="457200"/>
            <a:ext cx="914400" cy="228600"/>
          </a:xfrm>
          <a:prstGeom prst="rect">
            <a:avLst/>
          </a:prstGeom>
          <a:noFill/>
          <a:ln/>
        </p:spPr>
        <p:txBody>
          <a:bodyPr wrap="square" rtlCol="0" anchor="ctr"/>
          <a:lstStyle/>
          <a:p>
            <a:pPr marL="0" indent="0" algn="ctr">
              <a:buNone/>
            </a:pPr>
            <a:r>
              <a:rPr lang="en-US" sz="800" kern="0" spc="200" dirty="0">
                <a:solidFill>
                  <a:srgbClr val="E8A838"/>
                </a:solidFill>
                <a:latin typeface="Arial" pitchFamily="34" charset="0"/>
                <a:ea typeface="Arial" pitchFamily="34" charset="-122"/>
                <a:cs typeface="Arial" pitchFamily="34" charset="-120"/>
              </a:rPr>
              <a:t>PROFITS</a:t>
            </a:r>
            <a:endParaRPr lang="en-US" sz="800" dirty="0"/>
          </a:p>
        </p:txBody>
      </p:sp>
      <p:sp>
        <p:nvSpPr>
          <p:cNvPr id="8" name="Text 6"/>
          <p:cNvSpPr/>
          <p:nvPr/>
        </p:nvSpPr>
        <p:spPr>
          <a:xfrm>
            <a:off x="365760" y="1261872"/>
            <a:ext cx="8412480" cy="548640"/>
          </a:xfrm>
          <a:prstGeom prst="rect">
            <a:avLst/>
          </a:prstGeom>
          <a:noFill/>
          <a:ln/>
        </p:spPr>
        <p:txBody>
          <a:bodyPr wrap="square" rtlCol="0" anchor="ctr"/>
          <a:lstStyle/>
          <a:p>
            <a:pPr marL="0" indent="0">
              <a:lnSpc>
                <a:spcPct val="120000"/>
              </a:lnSpc>
              <a:buNone/>
            </a:pPr>
            <a:r>
              <a:rPr lang="en-US" sz="1050" i="1" dirty="0">
                <a:solidFill>
                  <a:srgbClr val="C8D6E5"/>
                </a:solidFill>
                <a:latin typeface="Arial" pitchFamily="34" charset="0"/>
                <a:ea typeface="Arial" pitchFamily="34" charset="-122"/>
                <a:cs typeface="Arial" pitchFamily="34" charset="-120"/>
              </a:rPr>
              <a:t>Individual trade risk is only half the equation. If you run the same setup across multiple positions, your total account exposure is the sum of every open risk — and correlated positions amplify that exposure far beyond what the math suggests. Five trades at 2% risk each is not 2% risk — it is 10% of your account on the line simultaneously.</a:t>
            </a:r>
            <a:endParaRPr lang="en-US" sz="1050" dirty="0"/>
          </a:p>
        </p:txBody>
      </p:sp>
      <p:sp>
        <p:nvSpPr>
          <p:cNvPr id="9" name="Shape 7"/>
          <p:cNvSpPr/>
          <p:nvPr/>
        </p:nvSpPr>
        <p:spPr>
          <a:xfrm>
            <a:off x="365760" y="1965960"/>
            <a:ext cx="3931920" cy="960120"/>
          </a:xfrm>
          <a:prstGeom prst="rect">
            <a:avLst/>
          </a:prstGeom>
          <a:solidFill>
            <a:srgbClr val="1F3044"/>
          </a:solidFill>
          <a:ln w="6350">
            <a:solidFill>
              <a:srgbClr val="2A4060"/>
            </a:solidFill>
            <a:prstDash val="solid"/>
          </a:ln>
        </p:spPr>
      </p:sp>
      <p:sp>
        <p:nvSpPr>
          <p:cNvPr id="10" name="Text 8"/>
          <p:cNvSpPr/>
          <p:nvPr/>
        </p:nvSpPr>
        <p:spPr>
          <a:xfrm>
            <a:off x="502920" y="2039112"/>
            <a:ext cx="3657600" cy="201168"/>
          </a:xfrm>
          <a:prstGeom prst="rect">
            <a:avLst/>
          </a:prstGeom>
          <a:noFill/>
          <a:ln/>
        </p:spPr>
        <p:txBody>
          <a:bodyPr wrap="square" rtlCol="0" anchor="ctr"/>
          <a:lstStyle/>
          <a:p>
            <a:pPr marL="0" indent="0">
              <a:buNone/>
            </a:pPr>
            <a:r>
              <a:rPr lang="en-US" sz="1000" b="1" dirty="0">
                <a:solidFill>
                  <a:srgbClr val="E74C3C"/>
                </a:solidFill>
                <a:latin typeface="Arial Black" pitchFamily="34" charset="0"/>
                <a:ea typeface="Arial Black" pitchFamily="34" charset="-122"/>
                <a:cs typeface="Arial Black" pitchFamily="34" charset="-120"/>
              </a:rPr>
              <a:t>THE CORRELATION TRAP</a:t>
            </a:r>
            <a:endParaRPr lang="en-US" sz="1000" dirty="0"/>
          </a:p>
        </p:txBody>
      </p:sp>
      <p:sp>
        <p:nvSpPr>
          <p:cNvPr id="11" name="Text 9"/>
          <p:cNvSpPr/>
          <p:nvPr/>
        </p:nvSpPr>
        <p:spPr>
          <a:xfrm>
            <a:off x="502920" y="2240280"/>
            <a:ext cx="3657600" cy="640080"/>
          </a:xfrm>
          <a:prstGeom prst="rect">
            <a:avLst/>
          </a:prstGeom>
          <a:noFill/>
          <a:ln/>
        </p:spPr>
        <p:txBody>
          <a:bodyPr wrap="square" rtlCol="0" anchor="t"/>
          <a:lstStyle/>
          <a:p>
            <a:pPr marL="0" indent="0">
              <a:lnSpc>
                <a:spcPct val="115000"/>
              </a:lnSpc>
              <a:buNone/>
            </a:pPr>
            <a:r>
              <a:rPr lang="en-US" sz="850" dirty="0">
                <a:solidFill>
                  <a:srgbClr val="C8D6E5"/>
                </a:solidFill>
                <a:latin typeface="Arial" pitchFamily="34" charset="0"/>
                <a:ea typeface="Arial" pitchFamily="34" charset="-122"/>
                <a:cs typeface="Arial" pitchFamily="34" charset="-120"/>
              </a:rPr>
              <a:t>When every position uses the same setup on correlated assets (e.g. 5 tech stocks, or 5 SPY-correlated names), a single market move hits all positions at once. Your diversification is an illusion — you effectively have one giant position split across multiple tickets.</a:t>
            </a:r>
            <a:endParaRPr lang="en-US" sz="850" dirty="0"/>
          </a:p>
        </p:txBody>
      </p:sp>
      <p:sp>
        <p:nvSpPr>
          <p:cNvPr id="12" name="Shape 10"/>
          <p:cNvSpPr/>
          <p:nvPr/>
        </p:nvSpPr>
        <p:spPr>
          <a:xfrm>
            <a:off x="4434840" y="1965960"/>
            <a:ext cx="4343400" cy="960120"/>
          </a:xfrm>
          <a:prstGeom prst="rect">
            <a:avLst/>
          </a:prstGeom>
          <a:solidFill>
            <a:srgbClr val="1F3044"/>
          </a:solidFill>
          <a:ln w="6350">
            <a:solidFill>
              <a:srgbClr val="2A4060"/>
            </a:solidFill>
            <a:prstDash val="solid"/>
          </a:ln>
        </p:spPr>
      </p:sp>
      <p:sp>
        <p:nvSpPr>
          <p:cNvPr id="13" name="Text 11"/>
          <p:cNvSpPr/>
          <p:nvPr/>
        </p:nvSpPr>
        <p:spPr>
          <a:xfrm>
            <a:off x="4572000" y="2039112"/>
            <a:ext cx="4023360" cy="201168"/>
          </a:xfrm>
          <a:prstGeom prst="rect">
            <a:avLst/>
          </a:prstGeom>
          <a:noFill/>
          <a:ln/>
        </p:spPr>
        <p:txBody>
          <a:bodyPr wrap="square" rtlCol="0" anchor="ctr"/>
          <a:lstStyle/>
          <a:p>
            <a:pPr marL="0" indent="0">
              <a:buNone/>
            </a:pPr>
            <a:r>
              <a:rPr lang="en-US" sz="1000" b="1" dirty="0">
                <a:solidFill>
                  <a:srgbClr val="D4A843"/>
                </a:solidFill>
                <a:latin typeface="Arial Black" pitchFamily="34" charset="0"/>
                <a:ea typeface="Arial Black" pitchFamily="34" charset="-122"/>
                <a:cs typeface="Arial Black" pitchFamily="34" charset="-120"/>
              </a:rPr>
              <a:t>THE MATH OF STACKED RISK</a:t>
            </a:r>
            <a:endParaRPr lang="en-US" sz="1000" dirty="0"/>
          </a:p>
        </p:txBody>
      </p:sp>
      <p:sp>
        <p:nvSpPr>
          <p:cNvPr id="14" name="Text 12"/>
          <p:cNvSpPr/>
          <p:nvPr/>
        </p:nvSpPr>
        <p:spPr>
          <a:xfrm>
            <a:off x="4572000" y="2240280"/>
            <a:ext cx="4023360" cy="640080"/>
          </a:xfrm>
          <a:prstGeom prst="rect">
            <a:avLst/>
          </a:prstGeom>
          <a:noFill/>
          <a:ln/>
        </p:spPr>
        <p:txBody>
          <a:bodyPr wrap="square" rtlCol="0" anchor="t"/>
          <a:lstStyle/>
          <a:p>
            <a:pPr marL="0" indent="0">
              <a:lnSpc>
                <a:spcPct val="120000"/>
              </a:lnSpc>
              <a:buNone/>
            </a:pPr>
            <a:r>
              <a:rPr lang="en-US" sz="950" dirty="0">
                <a:solidFill>
                  <a:srgbClr val="C8D6E5"/>
                </a:solidFill>
                <a:latin typeface="Arial" pitchFamily="34" charset="0"/>
                <a:ea typeface="Arial" pitchFamily="34" charset="-122"/>
                <a:cs typeface="Arial" pitchFamily="34" charset="-120"/>
              </a:rPr>
              <a:t>5 positions  ×  2% risk each  =  </a:t>
            </a:r>
            <a:r>
              <a:rPr lang="en-US" sz="950" b="1" dirty="0">
                <a:solidFill>
                  <a:srgbClr val="E74C3C"/>
                </a:solidFill>
                <a:latin typeface="Arial Black" pitchFamily="34" charset="0"/>
                <a:ea typeface="Arial Black" pitchFamily="34" charset="-122"/>
                <a:cs typeface="Arial Black" pitchFamily="34" charset="-120"/>
              </a:rPr>
              <a:t>10% total exposure</a:t>
            </a:r>
            <a:r>
              <a:rPr lang="en-US" sz="600" dirty="0">
                <a:solidFill>
                  <a:srgbClr val="000000"/>
                </a:solidFill>
              </a:rPr>
              <a:t>
</a:t>
            </a:r>
            <a:endParaRPr lang="en-US" sz="950" dirty="0"/>
          </a:p>
          <a:p>
            <a:pPr marL="0" indent="0">
              <a:lnSpc>
                <a:spcPct val="120000"/>
              </a:lnSpc>
              <a:buNone/>
            </a:pPr>
            <a:r>
              <a:rPr lang="en-US" sz="950" dirty="0">
                <a:solidFill>
                  <a:srgbClr val="C8D6E5"/>
                </a:solidFill>
                <a:latin typeface="Arial" pitchFamily="34" charset="0"/>
                <a:ea typeface="Arial" pitchFamily="34" charset="-122"/>
                <a:cs typeface="Arial" pitchFamily="34" charset="-120"/>
              </a:rPr>
              <a:t>If correlated and all stop out together, that is a </a:t>
            </a:r>
            <a:r>
              <a:rPr lang="en-US" sz="950" b="1" dirty="0">
                <a:solidFill>
                  <a:srgbClr val="E74C3C"/>
                </a:solidFill>
                <a:latin typeface="Arial" pitchFamily="34" charset="0"/>
                <a:ea typeface="Arial" pitchFamily="34" charset="-122"/>
                <a:cs typeface="Arial" pitchFamily="34" charset="-120"/>
              </a:rPr>
              <a:t>10% drawdown in a single session</a:t>
            </a:r>
            <a:r>
              <a:rPr lang="en-US" sz="950" dirty="0">
                <a:solidFill>
                  <a:srgbClr val="C8D6E5"/>
                </a:solidFill>
                <a:latin typeface="Arial" pitchFamily="34" charset="0"/>
                <a:ea typeface="Arial" pitchFamily="34" charset="-122"/>
                <a:cs typeface="Arial" pitchFamily="34" charset="-120"/>
              </a:rPr>
              <a:t> — requiring an 11.1% gain just to recover.</a:t>
            </a:r>
            <a:endParaRPr lang="en-US" sz="950" dirty="0"/>
          </a:p>
        </p:txBody>
      </p:sp>
      <p:sp>
        <p:nvSpPr>
          <p:cNvPr id="15" name="Shape 13"/>
          <p:cNvSpPr/>
          <p:nvPr/>
        </p:nvSpPr>
        <p:spPr>
          <a:xfrm>
            <a:off x="365760" y="3063240"/>
            <a:ext cx="2697480" cy="1691640"/>
          </a:xfrm>
          <a:prstGeom prst="rect">
            <a:avLst/>
          </a:prstGeom>
          <a:solidFill>
            <a:srgbClr val="1F3044"/>
          </a:solidFill>
          <a:ln w="6350">
            <a:solidFill>
              <a:srgbClr val="2A4060"/>
            </a:solidFill>
            <a:prstDash val="solid"/>
          </a:ln>
        </p:spPr>
      </p:sp>
      <p:sp>
        <p:nvSpPr>
          <p:cNvPr id="16" name="Text 14"/>
          <p:cNvSpPr/>
          <p:nvPr/>
        </p:nvSpPr>
        <p:spPr>
          <a:xfrm>
            <a:off x="502920" y="3136392"/>
            <a:ext cx="2423160" cy="228600"/>
          </a:xfrm>
          <a:prstGeom prst="rect">
            <a:avLst/>
          </a:prstGeom>
          <a:noFill/>
          <a:ln/>
        </p:spPr>
        <p:txBody>
          <a:bodyPr wrap="square" rtlCol="0" anchor="ctr"/>
          <a:lstStyle/>
          <a:p>
            <a:pPr marL="0" indent="0">
              <a:buNone/>
            </a:pPr>
            <a:r>
              <a:rPr lang="en-US" sz="1100" b="1" dirty="0">
                <a:solidFill>
                  <a:srgbClr val="D4A843"/>
                </a:solidFill>
                <a:latin typeface="Arial Black" pitchFamily="34" charset="0"/>
                <a:ea typeface="Arial Black" pitchFamily="34" charset="-122"/>
                <a:cs typeface="Arial Black" pitchFamily="34" charset="-120"/>
              </a:rPr>
              <a:t>Max Open Positions</a:t>
            </a:r>
            <a:endParaRPr lang="en-US" sz="1100" dirty="0"/>
          </a:p>
        </p:txBody>
      </p:sp>
      <p:sp>
        <p:nvSpPr>
          <p:cNvPr id="17" name="Text 15"/>
          <p:cNvSpPr/>
          <p:nvPr/>
        </p:nvSpPr>
        <p:spPr>
          <a:xfrm>
            <a:off x="502920" y="3383280"/>
            <a:ext cx="2423160" cy="1280160"/>
          </a:xfrm>
          <a:prstGeom prst="rect">
            <a:avLst/>
          </a:prstGeom>
          <a:noFill/>
          <a:ln/>
        </p:spPr>
        <p:txBody>
          <a:bodyPr wrap="square" rtlCol="0" anchor="t"/>
          <a:lstStyle/>
          <a:p>
            <a:pPr marL="0" indent="0">
              <a:lnSpc>
                <a:spcPct val="115000"/>
              </a:lnSpc>
              <a:buNone/>
            </a:pPr>
            <a:r>
              <a:rPr lang="en-US" sz="850" dirty="0">
                <a:solidFill>
                  <a:srgbClr val="C8D6E5"/>
                </a:solidFill>
                <a:latin typeface="Arial" pitchFamily="34" charset="0"/>
                <a:ea typeface="Arial" pitchFamily="34" charset="-122"/>
                <a:cs typeface="Arial" pitchFamily="34" charset="-120"/>
              </a:rPr>
              <a:t>Set a hard cap on simultaneous open trades — typically 3 to 6 for active day traders, fewer for swing positions. Every additional open position adds to total account exposure and increases the cognitive load of managing exits under pressure. Fewer positions means sharper focus and better execution on each one.</a:t>
            </a:r>
            <a:endParaRPr lang="en-US" sz="850" dirty="0"/>
          </a:p>
        </p:txBody>
      </p:sp>
      <p:sp>
        <p:nvSpPr>
          <p:cNvPr id="18" name="Shape 16"/>
          <p:cNvSpPr/>
          <p:nvPr/>
        </p:nvSpPr>
        <p:spPr>
          <a:xfrm>
            <a:off x="3172968" y="3063240"/>
            <a:ext cx="2697480" cy="1691640"/>
          </a:xfrm>
          <a:prstGeom prst="rect">
            <a:avLst/>
          </a:prstGeom>
          <a:solidFill>
            <a:srgbClr val="1F3044"/>
          </a:solidFill>
          <a:ln w="6350">
            <a:solidFill>
              <a:srgbClr val="2A4060"/>
            </a:solidFill>
            <a:prstDash val="solid"/>
          </a:ln>
        </p:spPr>
      </p:sp>
      <p:sp>
        <p:nvSpPr>
          <p:cNvPr id="19" name="Text 17"/>
          <p:cNvSpPr/>
          <p:nvPr/>
        </p:nvSpPr>
        <p:spPr>
          <a:xfrm>
            <a:off x="3310128" y="3136392"/>
            <a:ext cx="2423160" cy="228600"/>
          </a:xfrm>
          <a:prstGeom prst="rect">
            <a:avLst/>
          </a:prstGeom>
          <a:noFill/>
          <a:ln/>
        </p:spPr>
        <p:txBody>
          <a:bodyPr wrap="square" rtlCol="0" anchor="ctr"/>
          <a:lstStyle/>
          <a:p>
            <a:pPr marL="0" indent="0">
              <a:buNone/>
            </a:pPr>
            <a:r>
              <a:rPr lang="en-US" sz="1100" b="1" dirty="0">
                <a:solidFill>
                  <a:srgbClr val="D4A843"/>
                </a:solidFill>
                <a:latin typeface="Arial Black" pitchFamily="34" charset="0"/>
                <a:ea typeface="Arial Black" pitchFamily="34" charset="-122"/>
                <a:cs typeface="Arial Black" pitchFamily="34" charset="-120"/>
              </a:rPr>
              <a:t>Total Capital at Risk</a:t>
            </a:r>
            <a:endParaRPr lang="en-US" sz="1100" dirty="0"/>
          </a:p>
        </p:txBody>
      </p:sp>
      <p:sp>
        <p:nvSpPr>
          <p:cNvPr id="20" name="Text 18"/>
          <p:cNvSpPr/>
          <p:nvPr/>
        </p:nvSpPr>
        <p:spPr>
          <a:xfrm>
            <a:off x="3310128" y="3383280"/>
            <a:ext cx="2423160" cy="1280160"/>
          </a:xfrm>
          <a:prstGeom prst="rect">
            <a:avLst/>
          </a:prstGeom>
          <a:noFill/>
          <a:ln/>
        </p:spPr>
        <p:txBody>
          <a:bodyPr wrap="square" rtlCol="0" anchor="t"/>
          <a:lstStyle/>
          <a:p>
            <a:pPr marL="0" indent="0">
              <a:lnSpc>
                <a:spcPct val="115000"/>
              </a:lnSpc>
              <a:buNone/>
            </a:pPr>
            <a:r>
              <a:rPr lang="en-US" sz="850" dirty="0">
                <a:solidFill>
                  <a:srgbClr val="C8D6E5"/>
                </a:solidFill>
                <a:latin typeface="Arial" pitchFamily="34" charset="0"/>
                <a:ea typeface="Arial" pitchFamily="34" charset="-122"/>
                <a:cs typeface="Arial" pitchFamily="34" charset="-120"/>
              </a:rPr>
              <a:t>Track the sum of all open position risk as a single number — if you risk 2% per trade and have 5 positions open, your total capital at risk is 10%. Set a portfolio-level hard stop: many professional traders cap total open risk at 6-10% of account value. When you hit the ceiling, no new entries until existing risk comes off.</a:t>
            </a:r>
            <a:endParaRPr lang="en-US" sz="850" dirty="0"/>
          </a:p>
        </p:txBody>
      </p:sp>
      <p:sp>
        <p:nvSpPr>
          <p:cNvPr id="21" name="Shape 19"/>
          <p:cNvSpPr/>
          <p:nvPr/>
        </p:nvSpPr>
        <p:spPr>
          <a:xfrm>
            <a:off x="5980176" y="3063240"/>
            <a:ext cx="2697480" cy="1691640"/>
          </a:xfrm>
          <a:prstGeom prst="rect">
            <a:avLst/>
          </a:prstGeom>
          <a:solidFill>
            <a:srgbClr val="1F3044"/>
          </a:solidFill>
          <a:ln w="6350">
            <a:solidFill>
              <a:srgbClr val="2A4060"/>
            </a:solidFill>
            <a:prstDash val="solid"/>
          </a:ln>
        </p:spPr>
      </p:sp>
      <p:sp>
        <p:nvSpPr>
          <p:cNvPr id="22" name="Text 20"/>
          <p:cNvSpPr/>
          <p:nvPr/>
        </p:nvSpPr>
        <p:spPr>
          <a:xfrm>
            <a:off x="6117336" y="3136392"/>
            <a:ext cx="2423160" cy="228600"/>
          </a:xfrm>
          <a:prstGeom prst="rect">
            <a:avLst/>
          </a:prstGeom>
          <a:noFill/>
          <a:ln/>
        </p:spPr>
        <p:txBody>
          <a:bodyPr wrap="square" rtlCol="0" anchor="ctr"/>
          <a:lstStyle/>
          <a:p>
            <a:pPr marL="0" indent="0">
              <a:buNone/>
            </a:pPr>
            <a:r>
              <a:rPr lang="en-US" sz="1100" b="1" dirty="0">
                <a:solidFill>
                  <a:srgbClr val="D4A843"/>
                </a:solidFill>
                <a:latin typeface="Arial Black" pitchFamily="34" charset="0"/>
                <a:ea typeface="Arial Black" pitchFamily="34" charset="-122"/>
                <a:cs typeface="Arial Black" pitchFamily="34" charset="-120"/>
              </a:rPr>
              <a:t>Correlation Awareness</a:t>
            </a:r>
            <a:endParaRPr lang="en-US" sz="1100" dirty="0"/>
          </a:p>
        </p:txBody>
      </p:sp>
      <p:sp>
        <p:nvSpPr>
          <p:cNvPr id="23" name="Text 21"/>
          <p:cNvSpPr/>
          <p:nvPr/>
        </p:nvSpPr>
        <p:spPr>
          <a:xfrm>
            <a:off x="6117336" y="3383280"/>
            <a:ext cx="2423160" cy="1280160"/>
          </a:xfrm>
          <a:prstGeom prst="rect">
            <a:avLst/>
          </a:prstGeom>
          <a:noFill/>
          <a:ln/>
        </p:spPr>
        <p:txBody>
          <a:bodyPr wrap="square" rtlCol="0" anchor="t"/>
          <a:lstStyle/>
          <a:p>
            <a:pPr marL="0" indent="0">
              <a:lnSpc>
                <a:spcPct val="115000"/>
              </a:lnSpc>
              <a:buNone/>
            </a:pPr>
            <a:r>
              <a:rPr lang="en-US" sz="850" dirty="0">
                <a:solidFill>
                  <a:srgbClr val="C8D6E5"/>
                </a:solidFill>
                <a:latin typeface="Arial" pitchFamily="34" charset="0"/>
                <a:ea typeface="Arial" pitchFamily="34" charset="-122"/>
                <a:cs typeface="Arial" pitchFamily="34" charset="-120"/>
              </a:rPr>
              <a:t>Before adding a new position, assess whether it moves with your existing exposure. Five trades on five different tech stocks is functionally one bet on the tech sector. Diversification only counts when the underlying drivers are different — sector, asset class, or market regime sensitivity.</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1092</TotalTime>
  <Words>2264</Words>
  <Application>Microsoft Office PowerPoint</Application>
  <PresentationFormat>On-screen Show (16:9)</PresentationFormat>
  <Paragraphs>176</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Arial Black</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Pyramid to Profits - Money Risk Management</dc:title>
  <dc:subject>PptxGenJS Presentation</dc:subject>
  <dc:creator>Cpntexas</dc:creator>
  <cp:lastModifiedBy>charles pollard</cp:lastModifiedBy>
  <cp:revision>1</cp:revision>
  <dcterms:created xsi:type="dcterms:W3CDTF">2026-03-03T23:05:50Z</dcterms:created>
  <dcterms:modified xsi:type="dcterms:W3CDTF">2026-03-06T17:18:45Z</dcterms:modified>
</cp:coreProperties>
</file>